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C50B2-56EC-46B5-85E9-AAC09B974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E3495-D268-46DF-B6EA-A808183D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E3FA1-A36D-49F9-B517-EBBD9585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B895C-1D80-4262-B90E-C5D289EE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FC801-BF12-49EC-8F0D-DB997D59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0123-1C2B-4F0E-91DD-9A517E8F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603BA-4FF7-4F31-89FF-7ABB179B6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4AAE4-4DAF-43A5-82B2-AF0D22AF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74875-7F55-4EE6-854D-DD3DEA7A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DC5CC-430D-4E21-B460-C520C7C0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94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CAE26-175E-434B-94FE-4E1111C96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9C7C6-5FC1-4955-A473-076F7585C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224B0-7A6C-4700-8A1D-C492F636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F5E62-1B42-4371-8648-EA3D4909B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0A303-3F09-4A8A-95EA-8D61D106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01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370C7-45CB-4F09-BA61-DF5D671FB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29009-97C5-4AF7-BD22-6E637507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4DF57-AA45-4D72-B45B-D8F6EACC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3205F-E0D6-499F-B667-D55E2E34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0E296-3F05-460B-8E2C-391EEC3D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60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FF39-1401-455B-A501-737A0AE7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E106D-67AF-4BBD-AE6A-9032FBE7C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CE0A1-560F-44A7-A7A0-5FED502E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4246B-9CFF-4BD5-B530-158696FA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5537A-C901-4619-9FDF-DAFA5387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A6EA-24FB-468D-A4CB-4E1C7236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66B75-4527-498B-B5B7-5FC8A4AA2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F176A-7B52-4901-9461-760A96333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44D6A-121C-4EC7-8B97-658E9A50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B7508-D5FA-4B88-B644-971E705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2D56E-30EE-44B2-9A34-21B2A38A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1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2737-A849-4C1E-87EF-F498F074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210DC-5BC8-46A3-9443-5E5992B65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4687E-F7B1-4092-B802-12E40D3E7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DC288-3330-4ED6-B3C0-586F62E77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CFDC2-83EF-439D-9E9E-4BD76CA51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F8BBA-3075-4E82-9451-F64FD006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A1C671-7E59-4C54-B012-9C25F000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97BFF-1F83-40CB-873B-1C6CDF12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3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E1AC1-B5D7-4168-8841-07269F3B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67081-9723-4051-B25B-3C70C2324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12227-1C6F-4828-98F4-4E0AFF52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27BEF-5F9B-4092-9743-E47CF606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27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BEBE1-020A-4C90-9BA7-03747254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809281-DCEC-45EC-9B16-FFDA1B0E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5B985-A142-4B94-AA76-EA3289D1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6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6ACA-D4E9-43E7-A7FC-7A865D49E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C1222-38A7-4414-8A87-6E440696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0D524-8215-4785-A576-258D6161E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FF0A4-D50A-49D4-8464-651E7F95A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BF3A4-505D-4895-A8D5-3F9CE30A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76E54-B004-478A-BA9C-B0AAC706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88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B6CE6-A197-47C7-9B69-5BCD5BA4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9249D-F010-4168-8A16-56360C5B5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1BB28-A08B-44A2-B112-F1BCD6D9F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226AC-313D-4AA7-9A92-76121141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918E8-D664-4331-A31A-4D757145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28667-D9C3-4613-A2DE-65D94281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9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02E0E-FE6F-462A-B6D7-E2748D557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32328-6C9D-4A56-806D-72F163EAA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10CED-7069-4690-9140-0C23AF8B7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26539-84E2-4B3F-9561-84AB5AFBB1A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A8ED2-6F68-439B-9431-3418FDDB4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BC35-1F26-4C6A-81D7-C1493A0B7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9FCC-3C32-4692-8ABF-AF5E5C9E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82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.uk/bitesize/guides/z27p9qt/vide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XT0FgfrQWM" TargetMode="External"/><Relationship Id="rId4" Type="http://schemas.openxmlformats.org/officeDocument/2006/relationships/hyperlink" Target="https://www.bbc.co.uk/bitesize/guides/z27p9qt/revision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00114-5EB4-486C-A93C-EF6D9A918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EAAC687-92DA-4BD4-8B41-FFB3DBC773BC}"/>
              </a:ext>
            </a:extLst>
          </p:cNvPr>
          <p:cNvSpPr txBox="1">
            <a:spLocks/>
          </p:cNvSpPr>
          <p:nvPr/>
        </p:nvSpPr>
        <p:spPr>
          <a:xfrm>
            <a:off x="838200" y="17506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03A58E-E102-44F4-B260-B1E4C40C8C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05" t="13722" r="26966" b="6796"/>
          <a:stretch/>
        </p:blipFill>
        <p:spPr>
          <a:xfrm>
            <a:off x="423169" y="1196480"/>
            <a:ext cx="5672831" cy="54508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41E362-6E1D-49A4-81BF-972BC7B13D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214" t="12687" r="27257" b="7960"/>
          <a:stretch/>
        </p:blipFill>
        <p:spPr>
          <a:xfrm>
            <a:off x="6279187" y="1205359"/>
            <a:ext cx="5672831" cy="54420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284FBE-4A34-4611-B7F1-7F3775BEDAE8}"/>
              </a:ext>
            </a:extLst>
          </p:cNvPr>
          <p:cNvSpPr txBox="1"/>
          <p:nvPr/>
        </p:nvSpPr>
        <p:spPr>
          <a:xfrm>
            <a:off x="324465" y="206477"/>
            <a:ext cx="11759380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Dual coding – revise the plot of An Inspector Calls by labelling each event below. Stuck? Try this </a:t>
            </a:r>
            <a:r>
              <a:rPr lang="en-US" dirty="0">
                <a:hlinkClick r:id="rId4"/>
              </a:rPr>
              <a:t>Video link</a:t>
            </a:r>
            <a:r>
              <a:rPr lang="en-US" dirty="0"/>
              <a:t> to help you.  </a:t>
            </a:r>
          </a:p>
          <a:p>
            <a:r>
              <a:rPr lang="en-US" dirty="0"/>
              <a:t>Additional task: cut these cards out and shuffle them to test yourself of the order.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23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B7553-018D-4A7D-B14C-67F602474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73" y="878889"/>
            <a:ext cx="2858610" cy="4190261"/>
          </a:xfrm>
          <a:ln>
            <a:solidFill>
              <a:schemeClr val="tx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reminding the audience about the inequalities and limitations of life for ‘millions and millions’ of people in 1912, and by hinting at the devastating conflicts to come, </a:t>
            </a:r>
            <a:r>
              <a:rPr lang="en-GB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Priestley emphasises the importance of working together for greater social change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In this sense, the </a:t>
            </a:r>
            <a:r>
              <a:rPr lang="en-GB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 message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play is both a warning and a call for further action: a </a:t>
            </a:r>
            <a:r>
              <a:rPr lang="en-GB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warning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about the consequences of selfishness and a </a:t>
            </a:r>
            <a:r>
              <a:rPr lang="en-GB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continue campaigning for a fairer and more socially responsible society.  Remember that the Labour Party was elected in 1945 and the leader, Clement Attlee, made a pledge to provide welfare to all British citizens who needed it.  In this this sense – despite the grizzly events that unfold on stage – the play is actually very </a:t>
            </a:r>
            <a:r>
              <a:rPr lang="en-GB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optimistic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C5099-AD3C-4740-8814-4DA4BBF517D0}"/>
              </a:ext>
            </a:extLst>
          </p:cNvPr>
          <p:cNvSpPr txBox="1"/>
          <p:nvPr/>
        </p:nvSpPr>
        <p:spPr>
          <a:xfrm>
            <a:off x="665825" y="257452"/>
            <a:ext cx="10884024" cy="369332"/>
          </a:xfrm>
          <a:custGeom>
            <a:avLst/>
            <a:gdLst>
              <a:gd name="connsiteX0" fmla="*/ 0 w 10884024"/>
              <a:gd name="connsiteY0" fmla="*/ 0 h 369332"/>
              <a:gd name="connsiteX1" fmla="*/ 355163 w 10884024"/>
              <a:gd name="connsiteY1" fmla="*/ 0 h 369332"/>
              <a:gd name="connsiteX2" fmla="*/ 1145687 w 10884024"/>
              <a:gd name="connsiteY2" fmla="*/ 0 h 369332"/>
              <a:gd name="connsiteX3" fmla="*/ 1718530 w 10884024"/>
              <a:gd name="connsiteY3" fmla="*/ 0 h 369332"/>
              <a:gd name="connsiteX4" fmla="*/ 2400214 w 10884024"/>
              <a:gd name="connsiteY4" fmla="*/ 0 h 369332"/>
              <a:gd name="connsiteX5" fmla="*/ 2646536 w 10884024"/>
              <a:gd name="connsiteY5" fmla="*/ 0 h 369332"/>
              <a:gd name="connsiteX6" fmla="*/ 3437060 w 10884024"/>
              <a:gd name="connsiteY6" fmla="*/ 0 h 369332"/>
              <a:gd name="connsiteX7" fmla="*/ 3901063 w 10884024"/>
              <a:gd name="connsiteY7" fmla="*/ 0 h 369332"/>
              <a:gd name="connsiteX8" fmla="*/ 4473907 w 10884024"/>
              <a:gd name="connsiteY8" fmla="*/ 0 h 369332"/>
              <a:gd name="connsiteX9" fmla="*/ 5155590 w 10884024"/>
              <a:gd name="connsiteY9" fmla="*/ 0 h 369332"/>
              <a:gd name="connsiteX10" fmla="*/ 5401913 w 10884024"/>
              <a:gd name="connsiteY10" fmla="*/ 0 h 369332"/>
              <a:gd name="connsiteX11" fmla="*/ 5865916 w 10884024"/>
              <a:gd name="connsiteY11" fmla="*/ 0 h 369332"/>
              <a:gd name="connsiteX12" fmla="*/ 6438759 w 10884024"/>
              <a:gd name="connsiteY12" fmla="*/ 0 h 369332"/>
              <a:gd name="connsiteX13" fmla="*/ 7120443 w 10884024"/>
              <a:gd name="connsiteY13" fmla="*/ 0 h 369332"/>
              <a:gd name="connsiteX14" fmla="*/ 7366766 w 10884024"/>
              <a:gd name="connsiteY14" fmla="*/ 0 h 369332"/>
              <a:gd name="connsiteX15" fmla="*/ 7613088 w 10884024"/>
              <a:gd name="connsiteY15" fmla="*/ 0 h 369332"/>
              <a:gd name="connsiteX16" fmla="*/ 8403612 w 10884024"/>
              <a:gd name="connsiteY16" fmla="*/ 0 h 369332"/>
              <a:gd name="connsiteX17" fmla="*/ 8649935 w 10884024"/>
              <a:gd name="connsiteY17" fmla="*/ 0 h 369332"/>
              <a:gd name="connsiteX18" fmla="*/ 8896258 w 10884024"/>
              <a:gd name="connsiteY18" fmla="*/ 0 h 369332"/>
              <a:gd name="connsiteX19" fmla="*/ 9251420 w 10884024"/>
              <a:gd name="connsiteY19" fmla="*/ 0 h 369332"/>
              <a:gd name="connsiteX20" fmla="*/ 9606583 w 10884024"/>
              <a:gd name="connsiteY20" fmla="*/ 0 h 369332"/>
              <a:gd name="connsiteX21" fmla="*/ 9961746 w 10884024"/>
              <a:gd name="connsiteY21" fmla="*/ 0 h 369332"/>
              <a:gd name="connsiteX22" fmla="*/ 10884024 w 10884024"/>
              <a:gd name="connsiteY22" fmla="*/ 0 h 369332"/>
              <a:gd name="connsiteX23" fmla="*/ 10884024 w 10884024"/>
              <a:gd name="connsiteY23" fmla="*/ 369332 h 369332"/>
              <a:gd name="connsiteX24" fmla="*/ 10528861 w 10884024"/>
              <a:gd name="connsiteY24" fmla="*/ 369332 h 369332"/>
              <a:gd name="connsiteX25" fmla="*/ 10282538 w 10884024"/>
              <a:gd name="connsiteY25" fmla="*/ 369332 h 369332"/>
              <a:gd name="connsiteX26" fmla="*/ 9709695 w 10884024"/>
              <a:gd name="connsiteY26" fmla="*/ 369332 h 369332"/>
              <a:gd name="connsiteX27" fmla="*/ 9354532 w 10884024"/>
              <a:gd name="connsiteY27" fmla="*/ 369332 h 369332"/>
              <a:gd name="connsiteX28" fmla="*/ 8890529 w 10884024"/>
              <a:gd name="connsiteY28" fmla="*/ 369332 h 369332"/>
              <a:gd name="connsiteX29" fmla="*/ 8100005 w 10884024"/>
              <a:gd name="connsiteY29" fmla="*/ 369332 h 369332"/>
              <a:gd name="connsiteX30" fmla="*/ 7418322 w 10884024"/>
              <a:gd name="connsiteY30" fmla="*/ 369332 h 369332"/>
              <a:gd name="connsiteX31" fmla="*/ 6627798 w 10884024"/>
              <a:gd name="connsiteY31" fmla="*/ 369332 h 369332"/>
              <a:gd name="connsiteX32" fmla="*/ 5837274 w 10884024"/>
              <a:gd name="connsiteY32" fmla="*/ 369332 h 369332"/>
              <a:gd name="connsiteX33" fmla="*/ 5373271 w 10884024"/>
              <a:gd name="connsiteY33" fmla="*/ 369332 h 369332"/>
              <a:gd name="connsiteX34" fmla="*/ 5018108 w 10884024"/>
              <a:gd name="connsiteY34" fmla="*/ 369332 h 369332"/>
              <a:gd name="connsiteX35" fmla="*/ 4445265 w 10884024"/>
              <a:gd name="connsiteY35" fmla="*/ 369332 h 369332"/>
              <a:gd name="connsiteX36" fmla="*/ 3763581 w 10884024"/>
              <a:gd name="connsiteY36" fmla="*/ 369332 h 369332"/>
              <a:gd name="connsiteX37" fmla="*/ 3081897 w 10884024"/>
              <a:gd name="connsiteY37" fmla="*/ 369332 h 369332"/>
              <a:gd name="connsiteX38" fmla="*/ 2835575 w 10884024"/>
              <a:gd name="connsiteY38" fmla="*/ 369332 h 369332"/>
              <a:gd name="connsiteX39" fmla="*/ 2480412 w 10884024"/>
              <a:gd name="connsiteY39" fmla="*/ 369332 h 369332"/>
              <a:gd name="connsiteX40" fmla="*/ 1798728 w 10884024"/>
              <a:gd name="connsiteY40" fmla="*/ 369332 h 369332"/>
              <a:gd name="connsiteX41" fmla="*/ 1334725 w 10884024"/>
              <a:gd name="connsiteY41" fmla="*/ 369332 h 369332"/>
              <a:gd name="connsiteX42" fmla="*/ 653041 w 10884024"/>
              <a:gd name="connsiteY42" fmla="*/ 369332 h 369332"/>
              <a:gd name="connsiteX43" fmla="*/ 0 w 10884024"/>
              <a:gd name="connsiteY43" fmla="*/ 369332 h 369332"/>
              <a:gd name="connsiteX44" fmla="*/ 0 w 10884024"/>
              <a:gd name="connsiteY44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884024" h="369332" extrusionOk="0">
                <a:moveTo>
                  <a:pt x="0" y="0"/>
                </a:moveTo>
                <a:cubicBezTo>
                  <a:pt x="135228" y="-13609"/>
                  <a:pt x="196061" y="13904"/>
                  <a:pt x="355163" y="0"/>
                </a:cubicBezTo>
                <a:cubicBezTo>
                  <a:pt x="514265" y="-13904"/>
                  <a:pt x="786782" y="28557"/>
                  <a:pt x="1145687" y="0"/>
                </a:cubicBezTo>
                <a:cubicBezTo>
                  <a:pt x="1504592" y="-28557"/>
                  <a:pt x="1568151" y="14975"/>
                  <a:pt x="1718530" y="0"/>
                </a:cubicBezTo>
                <a:cubicBezTo>
                  <a:pt x="1868909" y="-14975"/>
                  <a:pt x="2196752" y="4455"/>
                  <a:pt x="2400214" y="0"/>
                </a:cubicBezTo>
                <a:cubicBezTo>
                  <a:pt x="2603676" y="-4455"/>
                  <a:pt x="2567664" y="1343"/>
                  <a:pt x="2646536" y="0"/>
                </a:cubicBezTo>
                <a:cubicBezTo>
                  <a:pt x="2725408" y="-1343"/>
                  <a:pt x="3202156" y="63837"/>
                  <a:pt x="3437060" y="0"/>
                </a:cubicBezTo>
                <a:cubicBezTo>
                  <a:pt x="3671964" y="-63837"/>
                  <a:pt x="3681288" y="23820"/>
                  <a:pt x="3901063" y="0"/>
                </a:cubicBezTo>
                <a:cubicBezTo>
                  <a:pt x="4120838" y="-23820"/>
                  <a:pt x="4209022" y="11765"/>
                  <a:pt x="4473907" y="0"/>
                </a:cubicBezTo>
                <a:cubicBezTo>
                  <a:pt x="4738792" y="-11765"/>
                  <a:pt x="4901260" y="7471"/>
                  <a:pt x="5155590" y="0"/>
                </a:cubicBezTo>
                <a:cubicBezTo>
                  <a:pt x="5409920" y="-7471"/>
                  <a:pt x="5329553" y="7383"/>
                  <a:pt x="5401913" y="0"/>
                </a:cubicBezTo>
                <a:cubicBezTo>
                  <a:pt x="5474273" y="-7383"/>
                  <a:pt x="5734187" y="2243"/>
                  <a:pt x="5865916" y="0"/>
                </a:cubicBezTo>
                <a:cubicBezTo>
                  <a:pt x="5997645" y="-2243"/>
                  <a:pt x="6205775" y="7784"/>
                  <a:pt x="6438759" y="0"/>
                </a:cubicBezTo>
                <a:cubicBezTo>
                  <a:pt x="6671743" y="-7784"/>
                  <a:pt x="6886295" y="44822"/>
                  <a:pt x="7120443" y="0"/>
                </a:cubicBezTo>
                <a:cubicBezTo>
                  <a:pt x="7354591" y="-44822"/>
                  <a:pt x="7315358" y="14982"/>
                  <a:pt x="7366766" y="0"/>
                </a:cubicBezTo>
                <a:cubicBezTo>
                  <a:pt x="7418174" y="-14982"/>
                  <a:pt x="7519388" y="19615"/>
                  <a:pt x="7613088" y="0"/>
                </a:cubicBezTo>
                <a:cubicBezTo>
                  <a:pt x="7706788" y="-19615"/>
                  <a:pt x="8237768" y="32979"/>
                  <a:pt x="8403612" y="0"/>
                </a:cubicBezTo>
                <a:cubicBezTo>
                  <a:pt x="8569456" y="-32979"/>
                  <a:pt x="8565418" y="2183"/>
                  <a:pt x="8649935" y="0"/>
                </a:cubicBezTo>
                <a:cubicBezTo>
                  <a:pt x="8734452" y="-2183"/>
                  <a:pt x="8817737" y="29483"/>
                  <a:pt x="8896258" y="0"/>
                </a:cubicBezTo>
                <a:cubicBezTo>
                  <a:pt x="8974779" y="-29483"/>
                  <a:pt x="9107110" y="7646"/>
                  <a:pt x="9251420" y="0"/>
                </a:cubicBezTo>
                <a:cubicBezTo>
                  <a:pt x="9395730" y="-7646"/>
                  <a:pt x="9469952" y="32205"/>
                  <a:pt x="9606583" y="0"/>
                </a:cubicBezTo>
                <a:cubicBezTo>
                  <a:pt x="9743214" y="-32205"/>
                  <a:pt x="9884978" y="21985"/>
                  <a:pt x="9961746" y="0"/>
                </a:cubicBezTo>
                <a:cubicBezTo>
                  <a:pt x="10038514" y="-21985"/>
                  <a:pt x="10622554" y="56407"/>
                  <a:pt x="10884024" y="0"/>
                </a:cubicBezTo>
                <a:cubicBezTo>
                  <a:pt x="10897880" y="181014"/>
                  <a:pt x="10881424" y="188743"/>
                  <a:pt x="10884024" y="369332"/>
                </a:cubicBezTo>
                <a:cubicBezTo>
                  <a:pt x="10759218" y="405519"/>
                  <a:pt x="10631361" y="341576"/>
                  <a:pt x="10528861" y="369332"/>
                </a:cubicBezTo>
                <a:cubicBezTo>
                  <a:pt x="10426361" y="397088"/>
                  <a:pt x="10357894" y="360799"/>
                  <a:pt x="10282538" y="369332"/>
                </a:cubicBezTo>
                <a:cubicBezTo>
                  <a:pt x="10207182" y="377865"/>
                  <a:pt x="9954389" y="364533"/>
                  <a:pt x="9709695" y="369332"/>
                </a:cubicBezTo>
                <a:cubicBezTo>
                  <a:pt x="9465001" y="374131"/>
                  <a:pt x="9494007" y="360586"/>
                  <a:pt x="9354532" y="369332"/>
                </a:cubicBezTo>
                <a:cubicBezTo>
                  <a:pt x="9215057" y="378078"/>
                  <a:pt x="9104104" y="321523"/>
                  <a:pt x="8890529" y="369332"/>
                </a:cubicBezTo>
                <a:cubicBezTo>
                  <a:pt x="8676954" y="417141"/>
                  <a:pt x="8387888" y="274732"/>
                  <a:pt x="8100005" y="369332"/>
                </a:cubicBezTo>
                <a:cubicBezTo>
                  <a:pt x="7812122" y="463932"/>
                  <a:pt x="7708734" y="314371"/>
                  <a:pt x="7418322" y="369332"/>
                </a:cubicBezTo>
                <a:cubicBezTo>
                  <a:pt x="7127910" y="424293"/>
                  <a:pt x="6805501" y="287976"/>
                  <a:pt x="6627798" y="369332"/>
                </a:cubicBezTo>
                <a:cubicBezTo>
                  <a:pt x="6450095" y="450688"/>
                  <a:pt x="6198755" y="292137"/>
                  <a:pt x="5837274" y="369332"/>
                </a:cubicBezTo>
                <a:cubicBezTo>
                  <a:pt x="5475793" y="446527"/>
                  <a:pt x="5511424" y="339515"/>
                  <a:pt x="5373271" y="369332"/>
                </a:cubicBezTo>
                <a:cubicBezTo>
                  <a:pt x="5235118" y="399149"/>
                  <a:pt x="5166330" y="327198"/>
                  <a:pt x="5018108" y="369332"/>
                </a:cubicBezTo>
                <a:cubicBezTo>
                  <a:pt x="4869886" y="411466"/>
                  <a:pt x="4700832" y="358435"/>
                  <a:pt x="4445265" y="369332"/>
                </a:cubicBezTo>
                <a:cubicBezTo>
                  <a:pt x="4189698" y="380229"/>
                  <a:pt x="4013991" y="316208"/>
                  <a:pt x="3763581" y="369332"/>
                </a:cubicBezTo>
                <a:cubicBezTo>
                  <a:pt x="3513171" y="422456"/>
                  <a:pt x="3404986" y="315690"/>
                  <a:pt x="3081897" y="369332"/>
                </a:cubicBezTo>
                <a:cubicBezTo>
                  <a:pt x="2758808" y="422974"/>
                  <a:pt x="2925228" y="366191"/>
                  <a:pt x="2835575" y="369332"/>
                </a:cubicBezTo>
                <a:cubicBezTo>
                  <a:pt x="2745922" y="372473"/>
                  <a:pt x="2619824" y="328381"/>
                  <a:pt x="2480412" y="369332"/>
                </a:cubicBezTo>
                <a:cubicBezTo>
                  <a:pt x="2341000" y="410283"/>
                  <a:pt x="1984739" y="352639"/>
                  <a:pt x="1798728" y="369332"/>
                </a:cubicBezTo>
                <a:cubicBezTo>
                  <a:pt x="1612717" y="386025"/>
                  <a:pt x="1443069" y="360512"/>
                  <a:pt x="1334725" y="369332"/>
                </a:cubicBezTo>
                <a:cubicBezTo>
                  <a:pt x="1226381" y="378152"/>
                  <a:pt x="973891" y="295785"/>
                  <a:pt x="653041" y="369332"/>
                </a:cubicBezTo>
                <a:cubicBezTo>
                  <a:pt x="332191" y="442879"/>
                  <a:pt x="190807" y="296015"/>
                  <a:pt x="0" y="369332"/>
                </a:cubicBezTo>
                <a:cubicBezTo>
                  <a:pt x="-13298" y="238905"/>
                  <a:pt x="14362" y="78667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5247103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dirty="0"/>
              <a:t>The central message of the play – An Inspector Calls </a:t>
            </a:r>
            <a:endParaRPr lang="en-GB" dirty="0"/>
          </a:p>
        </p:txBody>
      </p:sp>
      <p:pic>
        <p:nvPicPr>
          <p:cNvPr id="6" name="Picture 5" descr="Written In 1945, 'An Inspector Calls' Continues To Spread A Message Of  Tolerance Today | WBUR News">
            <a:extLst>
              <a:ext uri="{FF2B5EF4-FFF2-40B4-BE49-F238E27FC236}">
                <a16:creationId xmlns:a16="http://schemas.microsoft.com/office/drawing/2014/main" id="{2CDF0A9C-4028-40AD-A90A-AA1245B79A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140" b="7987"/>
          <a:stretch/>
        </p:blipFill>
        <p:spPr bwMode="auto">
          <a:xfrm>
            <a:off x="3818128" y="692458"/>
            <a:ext cx="4579417" cy="2592668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ffectLst>
            <a:softEdge rad="1270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F3D8D3-94AB-42DD-9A1D-DEF313DAFC05}"/>
              </a:ext>
            </a:extLst>
          </p:cNvPr>
          <p:cNvSpPr txBox="1"/>
          <p:nvPr/>
        </p:nvSpPr>
        <p:spPr>
          <a:xfrm>
            <a:off x="3435658" y="3363596"/>
            <a:ext cx="3438619" cy="2964914"/>
          </a:xfrm>
          <a:custGeom>
            <a:avLst/>
            <a:gdLst>
              <a:gd name="connsiteX0" fmla="*/ 0 w 3438619"/>
              <a:gd name="connsiteY0" fmla="*/ 0 h 2964914"/>
              <a:gd name="connsiteX1" fmla="*/ 538717 w 3438619"/>
              <a:gd name="connsiteY1" fmla="*/ 0 h 2964914"/>
              <a:gd name="connsiteX2" fmla="*/ 1180593 w 3438619"/>
              <a:gd name="connsiteY2" fmla="*/ 0 h 2964914"/>
              <a:gd name="connsiteX3" fmla="*/ 1719309 w 3438619"/>
              <a:gd name="connsiteY3" fmla="*/ 0 h 2964914"/>
              <a:gd name="connsiteX4" fmla="*/ 2258026 w 3438619"/>
              <a:gd name="connsiteY4" fmla="*/ 0 h 2964914"/>
              <a:gd name="connsiteX5" fmla="*/ 2831130 w 3438619"/>
              <a:gd name="connsiteY5" fmla="*/ 0 h 2964914"/>
              <a:gd name="connsiteX6" fmla="*/ 3438619 w 3438619"/>
              <a:gd name="connsiteY6" fmla="*/ 0 h 2964914"/>
              <a:gd name="connsiteX7" fmla="*/ 3438619 w 3438619"/>
              <a:gd name="connsiteY7" fmla="*/ 622632 h 2964914"/>
              <a:gd name="connsiteX8" fmla="*/ 3438619 w 3438619"/>
              <a:gd name="connsiteY8" fmla="*/ 1215615 h 2964914"/>
              <a:gd name="connsiteX9" fmla="*/ 3438619 w 3438619"/>
              <a:gd name="connsiteY9" fmla="*/ 1808598 h 2964914"/>
              <a:gd name="connsiteX10" fmla="*/ 3438619 w 3438619"/>
              <a:gd name="connsiteY10" fmla="*/ 2371931 h 2964914"/>
              <a:gd name="connsiteX11" fmla="*/ 3438619 w 3438619"/>
              <a:gd name="connsiteY11" fmla="*/ 2964914 h 2964914"/>
              <a:gd name="connsiteX12" fmla="*/ 2831130 w 3438619"/>
              <a:gd name="connsiteY12" fmla="*/ 2964914 h 2964914"/>
              <a:gd name="connsiteX13" fmla="*/ 2292413 w 3438619"/>
              <a:gd name="connsiteY13" fmla="*/ 2964914 h 2964914"/>
              <a:gd name="connsiteX14" fmla="*/ 1719310 w 3438619"/>
              <a:gd name="connsiteY14" fmla="*/ 2964914 h 2964914"/>
              <a:gd name="connsiteX15" fmla="*/ 1146206 w 3438619"/>
              <a:gd name="connsiteY15" fmla="*/ 2964914 h 2964914"/>
              <a:gd name="connsiteX16" fmla="*/ 573103 w 3438619"/>
              <a:gd name="connsiteY16" fmla="*/ 2964914 h 2964914"/>
              <a:gd name="connsiteX17" fmla="*/ 0 w 3438619"/>
              <a:gd name="connsiteY17" fmla="*/ 2964914 h 2964914"/>
              <a:gd name="connsiteX18" fmla="*/ 0 w 3438619"/>
              <a:gd name="connsiteY18" fmla="*/ 2401580 h 2964914"/>
              <a:gd name="connsiteX19" fmla="*/ 0 w 3438619"/>
              <a:gd name="connsiteY19" fmla="*/ 1838247 h 2964914"/>
              <a:gd name="connsiteX20" fmla="*/ 0 w 3438619"/>
              <a:gd name="connsiteY20" fmla="*/ 1215615 h 2964914"/>
              <a:gd name="connsiteX21" fmla="*/ 0 w 3438619"/>
              <a:gd name="connsiteY21" fmla="*/ 592983 h 2964914"/>
              <a:gd name="connsiteX22" fmla="*/ 0 w 3438619"/>
              <a:gd name="connsiteY22" fmla="*/ 0 h 296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438619" h="2964914" extrusionOk="0">
                <a:moveTo>
                  <a:pt x="0" y="0"/>
                </a:moveTo>
                <a:cubicBezTo>
                  <a:pt x="244053" y="-18220"/>
                  <a:pt x="349215" y="20830"/>
                  <a:pt x="538717" y="0"/>
                </a:cubicBezTo>
                <a:cubicBezTo>
                  <a:pt x="728219" y="-20830"/>
                  <a:pt x="950935" y="37130"/>
                  <a:pt x="1180593" y="0"/>
                </a:cubicBezTo>
                <a:cubicBezTo>
                  <a:pt x="1410251" y="-37130"/>
                  <a:pt x="1567269" y="7178"/>
                  <a:pt x="1719309" y="0"/>
                </a:cubicBezTo>
                <a:cubicBezTo>
                  <a:pt x="1871349" y="-7178"/>
                  <a:pt x="2094420" y="30044"/>
                  <a:pt x="2258026" y="0"/>
                </a:cubicBezTo>
                <a:cubicBezTo>
                  <a:pt x="2421632" y="-30044"/>
                  <a:pt x="2616044" y="21303"/>
                  <a:pt x="2831130" y="0"/>
                </a:cubicBezTo>
                <a:cubicBezTo>
                  <a:pt x="3046216" y="-21303"/>
                  <a:pt x="3160992" y="29451"/>
                  <a:pt x="3438619" y="0"/>
                </a:cubicBezTo>
                <a:cubicBezTo>
                  <a:pt x="3492387" y="204777"/>
                  <a:pt x="3379441" y="344404"/>
                  <a:pt x="3438619" y="622632"/>
                </a:cubicBezTo>
                <a:cubicBezTo>
                  <a:pt x="3497797" y="900860"/>
                  <a:pt x="3392395" y="1039314"/>
                  <a:pt x="3438619" y="1215615"/>
                </a:cubicBezTo>
                <a:cubicBezTo>
                  <a:pt x="3484843" y="1391916"/>
                  <a:pt x="3387283" y="1661406"/>
                  <a:pt x="3438619" y="1808598"/>
                </a:cubicBezTo>
                <a:cubicBezTo>
                  <a:pt x="3489955" y="1955790"/>
                  <a:pt x="3377872" y="2134239"/>
                  <a:pt x="3438619" y="2371931"/>
                </a:cubicBezTo>
                <a:cubicBezTo>
                  <a:pt x="3499366" y="2609623"/>
                  <a:pt x="3426133" y="2766115"/>
                  <a:pt x="3438619" y="2964914"/>
                </a:cubicBezTo>
                <a:cubicBezTo>
                  <a:pt x="3241990" y="2965860"/>
                  <a:pt x="3008401" y="2899707"/>
                  <a:pt x="2831130" y="2964914"/>
                </a:cubicBezTo>
                <a:cubicBezTo>
                  <a:pt x="2653859" y="3030121"/>
                  <a:pt x="2437933" y="2958052"/>
                  <a:pt x="2292413" y="2964914"/>
                </a:cubicBezTo>
                <a:cubicBezTo>
                  <a:pt x="2146893" y="2971776"/>
                  <a:pt x="1867316" y="2934886"/>
                  <a:pt x="1719310" y="2964914"/>
                </a:cubicBezTo>
                <a:cubicBezTo>
                  <a:pt x="1571304" y="2994942"/>
                  <a:pt x="1299234" y="2933520"/>
                  <a:pt x="1146206" y="2964914"/>
                </a:cubicBezTo>
                <a:cubicBezTo>
                  <a:pt x="993178" y="2996308"/>
                  <a:pt x="704532" y="2951449"/>
                  <a:pt x="573103" y="2964914"/>
                </a:cubicBezTo>
                <a:cubicBezTo>
                  <a:pt x="441674" y="2978379"/>
                  <a:pt x="280234" y="2919593"/>
                  <a:pt x="0" y="2964914"/>
                </a:cubicBezTo>
                <a:cubicBezTo>
                  <a:pt x="-45628" y="2698106"/>
                  <a:pt x="30678" y="2623938"/>
                  <a:pt x="0" y="2401580"/>
                </a:cubicBezTo>
                <a:cubicBezTo>
                  <a:pt x="-30678" y="2179222"/>
                  <a:pt x="47851" y="2041819"/>
                  <a:pt x="0" y="1838247"/>
                </a:cubicBezTo>
                <a:cubicBezTo>
                  <a:pt x="-47851" y="1634675"/>
                  <a:pt x="63164" y="1359470"/>
                  <a:pt x="0" y="1215615"/>
                </a:cubicBezTo>
                <a:cubicBezTo>
                  <a:pt x="-63164" y="1071760"/>
                  <a:pt x="15732" y="832628"/>
                  <a:pt x="0" y="592983"/>
                </a:cubicBezTo>
                <a:cubicBezTo>
                  <a:pt x="-15732" y="353338"/>
                  <a:pt x="55714" y="192994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36570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Reminder of Inequalities and Limitations in </a:t>
            </a:r>
            <a:r>
              <a:rPr lang="en-GB" sz="12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1912</a:t>
            </a:r>
            <a:endParaRPr lang="en-GB" sz="1200" u="sng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is the role of Edna important?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are the names Eva Smith and Daisy Renton significant?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is the suicide of Eva Smith described (twice) in such graphic detail?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is it significant that Eva Smith is unable to find employment immediately after getting fired?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is the character of Alderman </a:t>
            </a:r>
            <a:r>
              <a:rPr lang="en-GB" sz="1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Meggarty</a:t>
            </a: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significant?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‘capital’ do the Birlings possess other than financial wealth?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is Birling’s immediate concern after the Inspector leaves?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693E48-9319-4387-93A7-010637A9658A}"/>
              </a:ext>
            </a:extLst>
          </p:cNvPr>
          <p:cNvSpPr txBox="1"/>
          <p:nvPr/>
        </p:nvSpPr>
        <p:spPr>
          <a:xfrm>
            <a:off x="7042954" y="3363594"/>
            <a:ext cx="4506896" cy="3067506"/>
          </a:xfrm>
          <a:custGeom>
            <a:avLst/>
            <a:gdLst>
              <a:gd name="connsiteX0" fmla="*/ 0 w 4506896"/>
              <a:gd name="connsiteY0" fmla="*/ 0 h 3067506"/>
              <a:gd name="connsiteX1" fmla="*/ 428155 w 4506896"/>
              <a:gd name="connsiteY1" fmla="*/ 0 h 3067506"/>
              <a:gd name="connsiteX2" fmla="*/ 1036586 w 4506896"/>
              <a:gd name="connsiteY2" fmla="*/ 0 h 3067506"/>
              <a:gd name="connsiteX3" fmla="*/ 1509810 w 4506896"/>
              <a:gd name="connsiteY3" fmla="*/ 0 h 3067506"/>
              <a:gd name="connsiteX4" fmla="*/ 2028103 w 4506896"/>
              <a:gd name="connsiteY4" fmla="*/ 0 h 3067506"/>
              <a:gd name="connsiteX5" fmla="*/ 2456258 w 4506896"/>
              <a:gd name="connsiteY5" fmla="*/ 0 h 3067506"/>
              <a:gd name="connsiteX6" fmla="*/ 2974551 w 4506896"/>
              <a:gd name="connsiteY6" fmla="*/ 0 h 3067506"/>
              <a:gd name="connsiteX7" fmla="*/ 3402706 w 4506896"/>
              <a:gd name="connsiteY7" fmla="*/ 0 h 3067506"/>
              <a:gd name="connsiteX8" fmla="*/ 4506896 w 4506896"/>
              <a:gd name="connsiteY8" fmla="*/ 0 h 3067506"/>
              <a:gd name="connsiteX9" fmla="*/ 4506896 w 4506896"/>
              <a:gd name="connsiteY9" fmla="*/ 541926 h 3067506"/>
              <a:gd name="connsiteX10" fmla="*/ 4506896 w 4506896"/>
              <a:gd name="connsiteY10" fmla="*/ 961152 h 3067506"/>
              <a:gd name="connsiteX11" fmla="*/ 4506896 w 4506896"/>
              <a:gd name="connsiteY11" fmla="*/ 1380378 h 3067506"/>
              <a:gd name="connsiteX12" fmla="*/ 4506896 w 4506896"/>
              <a:gd name="connsiteY12" fmla="*/ 1952979 h 3067506"/>
              <a:gd name="connsiteX13" fmla="*/ 4506896 w 4506896"/>
              <a:gd name="connsiteY13" fmla="*/ 2494905 h 3067506"/>
              <a:gd name="connsiteX14" fmla="*/ 4506896 w 4506896"/>
              <a:gd name="connsiteY14" fmla="*/ 3067506 h 3067506"/>
              <a:gd name="connsiteX15" fmla="*/ 4078741 w 4506896"/>
              <a:gd name="connsiteY15" fmla="*/ 3067506 h 3067506"/>
              <a:gd name="connsiteX16" fmla="*/ 3650586 w 4506896"/>
              <a:gd name="connsiteY16" fmla="*/ 3067506 h 3067506"/>
              <a:gd name="connsiteX17" fmla="*/ 3042155 w 4506896"/>
              <a:gd name="connsiteY17" fmla="*/ 3067506 h 3067506"/>
              <a:gd name="connsiteX18" fmla="*/ 2523862 w 4506896"/>
              <a:gd name="connsiteY18" fmla="*/ 3067506 h 3067506"/>
              <a:gd name="connsiteX19" fmla="*/ 2050638 w 4506896"/>
              <a:gd name="connsiteY19" fmla="*/ 3067506 h 3067506"/>
              <a:gd name="connsiteX20" fmla="*/ 1577414 w 4506896"/>
              <a:gd name="connsiteY20" fmla="*/ 3067506 h 3067506"/>
              <a:gd name="connsiteX21" fmla="*/ 1104190 w 4506896"/>
              <a:gd name="connsiteY21" fmla="*/ 3067506 h 3067506"/>
              <a:gd name="connsiteX22" fmla="*/ 676034 w 4506896"/>
              <a:gd name="connsiteY22" fmla="*/ 3067506 h 3067506"/>
              <a:gd name="connsiteX23" fmla="*/ 0 w 4506896"/>
              <a:gd name="connsiteY23" fmla="*/ 3067506 h 3067506"/>
              <a:gd name="connsiteX24" fmla="*/ 0 w 4506896"/>
              <a:gd name="connsiteY24" fmla="*/ 2556255 h 3067506"/>
              <a:gd name="connsiteX25" fmla="*/ 0 w 4506896"/>
              <a:gd name="connsiteY25" fmla="*/ 2014329 h 3067506"/>
              <a:gd name="connsiteX26" fmla="*/ 0 w 4506896"/>
              <a:gd name="connsiteY26" fmla="*/ 1595103 h 3067506"/>
              <a:gd name="connsiteX27" fmla="*/ 0 w 4506896"/>
              <a:gd name="connsiteY27" fmla="*/ 1145202 h 3067506"/>
              <a:gd name="connsiteX28" fmla="*/ 0 w 4506896"/>
              <a:gd name="connsiteY28" fmla="*/ 725976 h 3067506"/>
              <a:gd name="connsiteX29" fmla="*/ 0 w 4506896"/>
              <a:gd name="connsiteY29" fmla="*/ 0 h 306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06896" h="3067506" extrusionOk="0">
                <a:moveTo>
                  <a:pt x="0" y="0"/>
                </a:moveTo>
                <a:cubicBezTo>
                  <a:pt x="124011" y="-16807"/>
                  <a:pt x="227843" y="5685"/>
                  <a:pt x="428155" y="0"/>
                </a:cubicBezTo>
                <a:cubicBezTo>
                  <a:pt x="628468" y="-5685"/>
                  <a:pt x="886390" y="21399"/>
                  <a:pt x="1036586" y="0"/>
                </a:cubicBezTo>
                <a:cubicBezTo>
                  <a:pt x="1186782" y="-21399"/>
                  <a:pt x="1375606" y="17883"/>
                  <a:pt x="1509810" y="0"/>
                </a:cubicBezTo>
                <a:cubicBezTo>
                  <a:pt x="1644014" y="-17883"/>
                  <a:pt x="1903558" y="33142"/>
                  <a:pt x="2028103" y="0"/>
                </a:cubicBezTo>
                <a:cubicBezTo>
                  <a:pt x="2152648" y="-33142"/>
                  <a:pt x="2312801" y="29201"/>
                  <a:pt x="2456258" y="0"/>
                </a:cubicBezTo>
                <a:cubicBezTo>
                  <a:pt x="2599715" y="-29201"/>
                  <a:pt x="2832522" y="22179"/>
                  <a:pt x="2974551" y="0"/>
                </a:cubicBezTo>
                <a:cubicBezTo>
                  <a:pt x="3116580" y="-22179"/>
                  <a:pt x="3243682" y="898"/>
                  <a:pt x="3402706" y="0"/>
                </a:cubicBezTo>
                <a:cubicBezTo>
                  <a:pt x="3561731" y="-898"/>
                  <a:pt x="4086517" y="105134"/>
                  <a:pt x="4506896" y="0"/>
                </a:cubicBezTo>
                <a:cubicBezTo>
                  <a:pt x="4526061" y="250324"/>
                  <a:pt x="4478395" y="308820"/>
                  <a:pt x="4506896" y="541926"/>
                </a:cubicBezTo>
                <a:cubicBezTo>
                  <a:pt x="4535397" y="775032"/>
                  <a:pt x="4485857" y="766872"/>
                  <a:pt x="4506896" y="961152"/>
                </a:cubicBezTo>
                <a:cubicBezTo>
                  <a:pt x="4527935" y="1155432"/>
                  <a:pt x="4489717" y="1190290"/>
                  <a:pt x="4506896" y="1380378"/>
                </a:cubicBezTo>
                <a:cubicBezTo>
                  <a:pt x="4524075" y="1570466"/>
                  <a:pt x="4464668" y="1762522"/>
                  <a:pt x="4506896" y="1952979"/>
                </a:cubicBezTo>
                <a:cubicBezTo>
                  <a:pt x="4549124" y="2143436"/>
                  <a:pt x="4458563" y="2340226"/>
                  <a:pt x="4506896" y="2494905"/>
                </a:cubicBezTo>
                <a:cubicBezTo>
                  <a:pt x="4555229" y="2649584"/>
                  <a:pt x="4465767" y="2937140"/>
                  <a:pt x="4506896" y="3067506"/>
                </a:cubicBezTo>
                <a:cubicBezTo>
                  <a:pt x="4309098" y="3117575"/>
                  <a:pt x="4261521" y="3029999"/>
                  <a:pt x="4078741" y="3067506"/>
                </a:cubicBezTo>
                <a:cubicBezTo>
                  <a:pt x="3895961" y="3105013"/>
                  <a:pt x="3854543" y="3041727"/>
                  <a:pt x="3650586" y="3067506"/>
                </a:cubicBezTo>
                <a:cubicBezTo>
                  <a:pt x="3446630" y="3093285"/>
                  <a:pt x="3312642" y="3015782"/>
                  <a:pt x="3042155" y="3067506"/>
                </a:cubicBezTo>
                <a:cubicBezTo>
                  <a:pt x="2771668" y="3119230"/>
                  <a:pt x="2702602" y="3063721"/>
                  <a:pt x="2523862" y="3067506"/>
                </a:cubicBezTo>
                <a:cubicBezTo>
                  <a:pt x="2345122" y="3071291"/>
                  <a:pt x="2235009" y="3055044"/>
                  <a:pt x="2050638" y="3067506"/>
                </a:cubicBezTo>
                <a:cubicBezTo>
                  <a:pt x="1866267" y="3079968"/>
                  <a:pt x="1785668" y="3037487"/>
                  <a:pt x="1577414" y="3067506"/>
                </a:cubicBezTo>
                <a:cubicBezTo>
                  <a:pt x="1369160" y="3097525"/>
                  <a:pt x="1308621" y="3013008"/>
                  <a:pt x="1104190" y="3067506"/>
                </a:cubicBezTo>
                <a:cubicBezTo>
                  <a:pt x="899759" y="3122004"/>
                  <a:pt x="831119" y="3029022"/>
                  <a:pt x="676034" y="3067506"/>
                </a:cubicBezTo>
                <a:cubicBezTo>
                  <a:pt x="520949" y="3105990"/>
                  <a:pt x="175209" y="3037720"/>
                  <a:pt x="0" y="3067506"/>
                </a:cubicBezTo>
                <a:cubicBezTo>
                  <a:pt x="-2730" y="2848180"/>
                  <a:pt x="52641" y="2716181"/>
                  <a:pt x="0" y="2556255"/>
                </a:cubicBezTo>
                <a:cubicBezTo>
                  <a:pt x="-52641" y="2396329"/>
                  <a:pt x="40006" y="2158795"/>
                  <a:pt x="0" y="2014329"/>
                </a:cubicBezTo>
                <a:cubicBezTo>
                  <a:pt x="-40006" y="1869863"/>
                  <a:pt x="27440" y="1796047"/>
                  <a:pt x="0" y="1595103"/>
                </a:cubicBezTo>
                <a:cubicBezTo>
                  <a:pt x="-27440" y="1394159"/>
                  <a:pt x="11250" y="1248482"/>
                  <a:pt x="0" y="1145202"/>
                </a:cubicBezTo>
                <a:cubicBezTo>
                  <a:pt x="-11250" y="1041922"/>
                  <a:pt x="22919" y="916680"/>
                  <a:pt x="0" y="725976"/>
                </a:cubicBezTo>
                <a:cubicBezTo>
                  <a:pt x="-22919" y="535272"/>
                  <a:pt x="83023" y="262788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781139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Call for Further Action in </a:t>
            </a:r>
            <a:r>
              <a:rPr lang="en-GB" sz="12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1946</a:t>
            </a:r>
            <a:endParaRPr lang="en-GB" sz="1200" u="sng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does the stage lighting change when the Inspector enters?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Why is the name Inspector </a:t>
            </a:r>
            <a:r>
              <a:rPr lang="en-GB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Goole </a:t>
            </a: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significant?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does Priestley emphasise that the Inspector is a credible character (i.e. not a ‘crank’)?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does the Inspector mean when he says ‘we are members of one body’?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is the meaning of the reference the Inspector makes to ‘fire and blood and anguish’?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Does it matter if the Inspector is a ‘fake’?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does it mean when people describe the Inspector as ‘Priestley’s mouthpiece’?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9DC79-7348-4E04-8B35-24B5811F41C6}"/>
              </a:ext>
            </a:extLst>
          </p:cNvPr>
          <p:cNvSpPr txBox="1"/>
          <p:nvPr/>
        </p:nvSpPr>
        <p:spPr>
          <a:xfrm>
            <a:off x="8513684" y="798989"/>
            <a:ext cx="3107185" cy="2308324"/>
          </a:xfrm>
          <a:custGeom>
            <a:avLst/>
            <a:gdLst>
              <a:gd name="connsiteX0" fmla="*/ 0 w 3107185"/>
              <a:gd name="connsiteY0" fmla="*/ 0 h 2308324"/>
              <a:gd name="connsiteX1" fmla="*/ 455720 w 3107185"/>
              <a:gd name="connsiteY1" fmla="*/ 0 h 2308324"/>
              <a:gd name="connsiteX2" fmla="*/ 942513 w 3107185"/>
              <a:gd name="connsiteY2" fmla="*/ 0 h 2308324"/>
              <a:gd name="connsiteX3" fmla="*/ 1491449 w 3107185"/>
              <a:gd name="connsiteY3" fmla="*/ 0 h 2308324"/>
              <a:gd name="connsiteX4" fmla="*/ 2040385 w 3107185"/>
              <a:gd name="connsiteY4" fmla="*/ 0 h 2308324"/>
              <a:gd name="connsiteX5" fmla="*/ 2527177 w 3107185"/>
              <a:gd name="connsiteY5" fmla="*/ 0 h 2308324"/>
              <a:gd name="connsiteX6" fmla="*/ 3107185 w 3107185"/>
              <a:gd name="connsiteY6" fmla="*/ 0 h 2308324"/>
              <a:gd name="connsiteX7" fmla="*/ 3107185 w 3107185"/>
              <a:gd name="connsiteY7" fmla="*/ 530915 h 2308324"/>
              <a:gd name="connsiteX8" fmla="*/ 3107185 w 3107185"/>
              <a:gd name="connsiteY8" fmla="*/ 1131079 h 2308324"/>
              <a:gd name="connsiteX9" fmla="*/ 3107185 w 3107185"/>
              <a:gd name="connsiteY9" fmla="*/ 1754326 h 2308324"/>
              <a:gd name="connsiteX10" fmla="*/ 3107185 w 3107185"/>
              <a:gd name="connsiteY10" fmla="*/ 2308324 h 2308324"/>
              <a:gd name="connsiteX11" fmla="*/ 2651465 w 3107185"/>
              <a:gd name="connsiteY11" fmla="*/ 2308324 h 2308324"/>
              <a:gd name="connsiteX12" fmla="*/ 2195744 w 3107185"/>
              <a:gd name="connsiteY12" fmla="*/ 2308324 h 2308324"/>
              <a:gd name="connsiteX13" fmla="*/ 1771095 w 3107185"/>
              <a:gd name="connsiteY13" fmla="*/ 2308324 h 2308324"/>
              <a:gd name="connsiteX14" fmla="*/ 1253231 w 3107185"/>
              <a:gd name="connsiteY14" fmla="*/ 2308324 h 2308324"/>
              <a:gd name="connsiteX15" fmla="*/ 673223 w 3107185"/>
              <a:gd name="connsiteY15" fmla="*/ 2308324 h 2308324"/>
              <a:gd name="connsiteX16" fmla="*/ 0 w 3107185"/>
              <a:gd name="connsiteY16" fmla="*/ 2308324 h 2308324"/>
              <a:gd name="connsiteX17" fmla="*/ 0 w 3107185"/>
              <a:gd name="connsiteY17" fmla="*/ 1685077 h 2308324"/>
              <a:gd name="connsiteX18" fmla="*/ 0 w 3107185"/>
              <a:gd name="connsiteY18" fmla="*/ 1084912 h 2308324"/>
              <a:gd name="connsiteX19" fmla="*/ 0 w 3107185"/>
              <a:gd name="connsiteY19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107185" h="2308324" extrusionOk="0">
                <a:moveTo>
                  <a:pt x="0" y="0"/>
                </a:moveTo>
                <a:cubicBezTo>
                  <a:pt x="177171" y="-29547"/>
                  <a:pt x="246323" y="33225"/>
                  <a:pt x="455720" y="0"/>
                </a:cubicBezTo>
                <a:cubicBezTo>
                  <a:pt x="665117" y="-33225"/>
                  <a:pt x="712319" y="17839"/>
                  <a:pt x="942513" y="0"/>
                </a:cubicBezTo>
                <a:cubicBezTo>
                  <a:pt x="1172707" y="-17839"/>
                  <a:pt x="1339027" y="64721"/>
                  <a:pt x="1491449" y="0"/>
                </a:cubicBezTo>
                <a:cubicBezTo>
                  <a:pt x="1643871" y="-64721"/>
                  <a:pt x="1781153" y="42743"/>
                  <a:pt x="2040385" y="0"/>
                </a:cubicBezTo>
                <a:cubicBezTo>
                  <a:pt x="2299617" y="-42743"/>
                  <a:pt x="2373143" y="11285"/>
                  <a:pt x="2527177" y="0"/>
                </a:cubicBezTo>
                <a:cubicBezTo>
                  <a:pt x="2681211" y="-11285"/>
                  <a:pt x="2835548" y="50107"/>
                  <a:pt x="3107185" y="0"/>
                </a:cubicBezTo>
                <a:cubicBezTo>
                  <a:pt x="3170495" y="132524"/>
                  <a:pt x="3049475" y="326368"/>
                  <a:pt x="3107185" y="530915"/>
                </a:cubicBezTo>
                <a:cubicBezTo>
                  <a:pt x="3164895" y="735463"/>
                  <a:pt x="3045392" y="945863"/>
                  <a:pt x="3107185" y="1131079"/>
                </a:cubicBezTo>
                <a:cubicBezTo>
                  <a:pt x="3168978" y="1316295"/>
                  <a:pt x="3088357" y="1623661"/>
                  <a:pt x="3107185" y="1754326"/>
                </a:cubicBezTo>
                <a:cubicBezTo>
                  <a:pt x="3126013" y="1884991"/>
                  <a:pt x="3078698" y="2116801"/>
                  <a:pt x="3107185" y="2308324"/>
                </a:cubicBezTo>
                <a:cubicBezTo>
                  <a:pt x="2951305" y="2311954"/>
                  <a:pt x="2815333" y="2292016"/>
                  <a:pt x="2651465" y="2308324"/>
                </a:cubicBezTo>
                <a:cubicBezTo>
                  <a:pt x="2487597" y="2324632"/>
                  <a:pt x="2292640" y="2276747"/>
                  <a:pt x="2195744" y="2308324"/>
                </a:cubicBezTo>
                <a:cubicBezTo>
                  <a:pt x="2098848" y="2339901"/>
                  <a:pt x="1890262" y="2289418"/>
                  <a:pt x="1771095" y="2308324"/>
                </a:cubicBezTo>
                <a:cubicBezTo>
                  <a:pt x="1651928" y="2327230"/>
                  <a:pt x="1440284" y="2268498"/>
                  <a:pt x="1253231" y="2308324"/>
                </a:cubicBezTo>
                <a:cubicBezTo>
                  <a:pt x="1066178" y="2348150"/>
                  <a:pt x="932794" y="2285483"/>
                  <a:pt x="673223" y="2308324"/>
                </a:cubicBezTo>
                <a:cubicBezTo>
                  <a:pt x="413652" y="2331165"/>
                  <a:pt x="226940" y="2233149"/>
                  <a:pt x="0" y="2308324"/>
                </a:cubicBezTo>
                <a:cubicBezTo>
                  <a:pt x="-27091" y="2093229"/>
                  <a:pt x="3722" y="1843538"/>
                  <a:pt x="0" y="1685077"/>
                </a:cubicBezTo>
                <a:cubicBezTo>
                  <a:pt x="-3722" y="1526616"/>
                  <a:pt x="18483" y="1315537"/>
                  <a:pt x="0" y="1084912"/>
                </a:cubicBezTo>
                <a:cubicBezTo>
                  <a:pt x="-18483" y="854288"/>
                  <a:pt x="129629" y="25917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465088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Research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Why was AIC set in 1912 and written in 1945? You can research your answer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What is a </a:t>
            </a:r>
            <a:r>
              <a:rPr lang="en-US" sz="1200" b="1" dirty="0"/>
              <a:t>Socialist</a:t>
            </a:r>
            <a:r>
              <a:rPr lang="en-US" sz="1200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What is a </a:t>
            </a:r>
            <a:r>
              <a:rPr lang="en-US" sz="1200" b="1" dirty="0"/>
              <a:t>Capitalist</a:t>
            </a:r>
            <a:r>
              <a:rPr lang="en-US" sz="1200" dirty="0"/>
              <a:t>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Who can we apply these terms to in AIC?</a:t>
            </a:r>
          </a:p>
          <a:p>
            <a:endParaRPr lang="en-US" sz="1200" dirty="0"/>
          </a:p>
          <a:p>
            <a:r>
              <a:rPr lang="en-US" sz="1200" b="1" u="sng" dirty="0"/>
              <a:t>Use the link below to secure your </a:t>
            </a:r>
            <a:r>
              <a:rPr lang="en-US" sz="1200" dirty="0"/>
              <a:t>understanding of the plot and context of AIC:</a:t>
            </a:r>
          </a:p>
          <a:p>
            <a:r>
              <a:rPr lang="en-US" sz="1200" dirty="0">
                <a:hlinkClick r:id="rId4"/>
              </a:rPr>
              <a:t>https://www.bbc.co.uk/bitesize/guides/z27p9qt/revision/1</a:t>
            </a:r>
            <a:r>
              <a:rPr lang="en-US" sz="1200" dirty="0"/>
              <a:t> </a:t>
            </a:r>
          </a:p>
          <a:p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D79FFF-0BED-49B8-A70A-5AF390110614}"/>
              </a:ext>
            </a:extLst>
          </p:cNvPr>
          <p:cNvSpPr txBox="1"/>
          <p:nvPr/>
        </p:nvSpPr>
        <p:spPr>
          <a:xfrm>
            <a:off x="408373" y="5175682"/>
            <a:ext cx="2858608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There are film versions of all of your literature texts – why not watch one to help you revise? Here’s a free one on </a:t>
            </a:r>
            <a:r>
              <a:rPr lang="en-US" sz="1200" dirty="0" err="1"/>
              <a:t>Youtube</a:t>
            </a:r>
            <a:r>
              <a:rPr lang="en-US" sz="1200" dirty="0"/>
              <a:t> for AIC: </a:t>
            </a:r>
          </a:p>
          <a:p>
            <a:r>
              <a:rPr lang="en-GB" sz="1200" dirty="0">
                <a:hlinkClick r:id="rId5"/>
              </a:rPr>
              <a:t>https://www.youtube.com/watch?v=zXT0FgfrQWM</a:t>
            </a:r>
            <a:r>
              <a:rPr lang="en-US" sz="1200" dirty="0"/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9747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C0D2624745F1498D4397C3BD6FE96E" ma:contentTypeVersion="14" ma:contentTypeDescription="Create a new document." ma:contentTypeScope="" ma:versionID="7650d056ef26f07f44f8eb187145d833">
  <xsd:schema xmlns:xsd="http://www.w3.org/2001/XMLSchema" xmlns:xs="http://www.w3.org/2001/XMLSchema" xmlns:p="http://schemas.microsoft.com/office/2006/metadata/properties" xmlns:ns2="18e1b57b-447d-4665-9168-2b9610b5de4d" xmlns:ns3="4d588e84-8ae2-4791-9e1d-3ea6e83ebd8d" targetNamespace="http://schemas.microsoft.com/office/2006/metadata/properties" ma:root="true" ma:fieldsID="6fffefb030fa9b3c2ea615bbace08c10" ns2:_="" ns3:_="">
    <xsd:import namespace="18e1b57b-447d-4665-9168-2b9610b5de4d"/>
    <xsd:import namespace="4d588e84-8ae2-4791-9e1d-3ea6e83eb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e1b57b-447d-4665-9168-2b9610b5de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c9fafe0-0aad-4083-b379-ad4bd3cdbf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88e84-8ae2-4791-9e1d-3ea6e83eb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5680f4f-a1c3-43a1-94c4-766aa6d23b58}" ma:internalName="TaxCatchAll" ma:showField="CatchAllData" ma:web="4d588e84-8ae2-4791-9e1d-3ea6e83eb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588e84-8ae2-4791-9e1d-3ea6e83ebd8d" xsi:nil="true"/>
    <lcf76f155ced4ddcb4097134ff3c332f xmlns="18e1b57b-447d-4665-9168-2b9610b5de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C29449-B803-4A64-86F8-07EFF92B3A17}"/>
</file>

<file path=customXml/itemProps2.xml><?xml version="1.0" encoding="utf-8"?>
<ds:datastoreItem xmlns:ds="http://schemas.openxmlformats.org/officeDocument/2006/customXml" ds:itemID="{DE667A8B-9B7D-4E0D-BDDA-024AFA164C6D}"/>
</file>

<file path=customXml/itemProps3.xml><?xml version="1.0" encoding="utf-8"?>
<ds:datastoreItem xmlns:ds="http://schemas.openxmlformats.org/officeDocument/2006/customXml" ds:itemID="{5FA0AD2E-23CD-4AE0-88A6-0FE423178BBE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505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Barker</dc:creator>
  <cp:lastModifiedBy>Hayley Barker</cp:lastModifiedBy>
  <cp:revision>1</cp:revision>
  <dcterms:created xsi:type="dcterms:W3CDTF">2023-06-12T08:36:26Z</dcterms:created>
  <dcterms:modified xsi:type="dcterms:W3CDTF">2023-06-12T08:58:47Z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0x01010007C0D2624745F1498D4397C3BD6FE96E</vt:lpwstr>
  </property>
</Properties>
</file>