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Ex2.xml" ContentType="application/vnd.ms-office.chartex+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Ex3.xml" ContentType="application/vnd.ms-office.chartex+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4"/>
    <p:sldMasterId id="2147483708" r:id="rId5"/>
  </p:sldMasterIdLst>
  <p:notesMasterIdLst>
    <p:notesMasterId r:id="rId23"/>
  </p:notesMasterIdLst>
  <p:sldIdLst>
    <p:sldId id="337" r:id="rId6"/>
    <p:sldId id="368" r:id="rId7"/>
    <p:sldId id="319" r:id="rId8"/>
    <p:sldId id="475" r:id="rId9"/>
    <p:sldId id="476" r:id="rId10"/>
    <p:sldId id="477" r:id="rId11"/>
    <p:sldId id="487" r:id="rId12"/>
    <p:sldId id="478" r:id="rId13"/>
    <p:sldId id="450" r:id="rId14"/>
    <p:sldId id="486" r:id="rId15"/>
    <p:sldId id="447" r:id="rId16"/>
    <p:sldId id="472" r:id="rId17"/>
    <p:sldId id="479" r:id="rId18"/>
    <p:sldId id="480" r:id="rId19"/>
    <p:sldId id="481" r:id="rId20"/>
    <p:sldId id="360" r:id="rId21"/>
    <p:sldId id="463" r:id="rId2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FF9933"/>
    <a:srgbClr val="00999A"/>
    <a:srgbClr val="D47640"/>
    <a:srgbClr val="009C95"/>
    <a:srgbClr val="8EC477"/>
    <a:srgbClr val="C9E3B2"/>
    <a:srgbClr val="83BF55"/>
    <a:srgbClr val="2D43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31" autoAdjust="0"/>
    <p:restoredTop sz="94660"/>
  </p:normalViewPr>
  <p:slideViewPr>
    <p:cSldViewPr snapToGrid="0">
      <p:cViewPr varScale="1">
        <p:scale>
          <a:sx n="68" d="100"/>
          <a:sy n="68" d="100"/>
        </p:scale>
        <p:origin x="1356" y="72"/>
      </p:cViewPr>
      <p:guideLst/>
    </p:cSldViewPr>
  </p:slideViewPr>
  <p:notesTextViewPr>
    <p:cViewPr>
      <p:scale>
        <a:sx n="1" d="1"/>
        <a:sy n="1" d="1"/>
      </p:scale>
      <p:origin x="0" y="0"/>
    </p:cViewPr>
  </p:notesTextViewPr>
  <p:sorterViewPr>
    <p:cViewPr varScale="1">
      <p:scale>
        <a:sx n="1" d="1"/>
        <a:sy n="1" d="1"/>
      </p:scale>
      <p:origin x="0" y="-2706"/>
    </p:cViewPr>
  </p:sorterViewPr>
  <p:notesViewPr>
    <p:cSldViewPr snapToGrid="0">
      <p:cViewPr varScale="1">
        <p:scale>
          <a:sx n="48" d="100"/>
          <a:sy n="48" d="100"/>
        </p:scale>
        <p:origin x="88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pault\Documents\SEMLEP\LMI\LMI%20Overview.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pault\Documents\SEMLEP\LMI\LMI%20Overview.xlsx" TargetMode="External"/><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ault\Documents\SEMLEP\LMI\LMI%20Overview.xlsx" TargetMode="External"/><Relationship Id="rId2" Type="http://schemas.microsoft.com/office/2011/relationships/chartColorStyle" Target="colors5.xml"/><Relationship Id="rId1" Type="http://schemas.microsoft.com/office/2011/relationships/chartStyle" Target="style5.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ault\Downloads\STEMOccupations201909.xlsx" TargetMode="External"/><Relationship Id="rId2" Type="http://schemas.microsoft.com/office/2011/relationships/chartColorStyle" Target="colors6.xml"/><Relationship Id="rId1" Type="http://schemas.microsoft.com/office/2011/relationships/chartStyle" Target="style6.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ault\Documents\SEMLEP\LMI\LMI%20Overview.xlsx" TargetMode="External"/><Relationship Id="rId2" Type="http://schemas.microsoft.com/office/2011/relationships/chartColorStyle" Target="colors8.xml"/><Relationship Id="rId1" Type="http://schemas.microsoft.com/office/2011/relationships/chartStyle" Target="style8.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pault\Documents\SEMLEP\LMI\LMI%20Overview.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pault\Documents\SEMLEP\LMI\LMI%20Overview.xlsx"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file:///C:\Users\pault\Documents\SEMLEP\LMI\LMI%20Overview.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1" i="0" u="none" strike="noStrike" kern="1200" spc="0" baseline="0">
                <a:solidFill>
                  <a:schemeClr val="tx1"/>
                </a:solidFill>
                <a:latin typeface="+mn-lt"/>
                <a:ea typeface="+mn-ea"/>
                <a:cs typeface="+mn-cs"/>
              </a:defRPr>
            </a:pPr>
            <a:r>
              <a:rPr lang="en-GB" dirty="0"/>
              <a:t>Total</a:t>
            </a:r>
          </a:p>
        </c:rich>
      </c:tx>
      <c:layout>
        <c:manualLayout>
          <c:xMode val="edge"/>
          <c:yMode val="edge"/>
          <c:x val="0.4251644244564724"/>
          <c:y val="1.8752061883069819E-2"/>
        </c:manualLayout>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1"/>
          <c:order val="1"/>
          <c:tx>
            <c:strRef>
              <c:f>Employment!$A$6</c:f>
              <c:strCache>
                <c:ptCount val="1"/>
                <c:pt idx="0">
                  <c:v>Total</c:v>
                </c:pt>
              </c:strCache>
            </c:strRef>
          </c:tx>
          <c:spPr>
            <a:noFill/>
            <a:ln w="28575">
              <a:solidFill>
                <a:sysClr val="windowText" lastClr="000000"/>
              </a:solidFill>
            </a:ln>
            <a:effectLst/>
          </c:spPr>
          <c:invertIfNegative val="0"/>
          <c:cat>
            <c:strRef>
              <c:f>Employment!$B$5:$E$5</c:f>
              <c:strCache>
                <c:ptCount val="4"/>
                <c:pt idx="0">
                  <c:v>2016</c:v>
                </c:pt>
                <c:pt idx="1">
                  <c:v>2017</c:v>
                </c:pt>
                <c:pt idx="2">
                  <c:v>2018</c:v>
                </c:pt>
                <c:pt idx="3">
                  <c:v>Apr 2018-Mar 2019</c:v>
                </c:pt>
              </c:strCache>
            </c:strRef>
          </c:cat>
          <c:val>
            <c:numRef>
              <c:f>Employment!$B$6:$E$6</c:f>
              <c:numCache>
                <c:formatCode>General</c:formatCode>
                <c:ptCount val="4"/>
                <c:pt idx="0">
                  <c:v>890600</c:v>
                </c:pt>
                <c:pt idx="1">
                  <c:v>907100</c:v>
                </c:pt>
                <c:pt idx="2">
                  <c:v>911400</c:v>
                </c:pt>
                <c:pt idx="3">
                  <c:v>916100</c:v>
                </c:pt>
              </c:numCache>
            </c:numRef>
          </c:val>
          <c:extLst>
            <c:ext xmlns:c16="http://schemas.microsoft.com/office/drawing/2014/chart" uri="{C3380CC4-5D6E-409C-BE32-E72D297353CC}">
              <c16:uniqueId val="{00000000-24B8-453F-8E92-9F8B8FF6E089}"/>
            </c:ext>
          </c:extLst>
        </c:ser>
        <c:dLbls>
          <c:showLegendKey val="0"/>
          <c:showVal val="0"/>
          <c:showCatName val="0"/>
          <c:showSerName val="0"/>
          <c:showPercent val="0"/>
          <c:showBubbleSize val="0"/>
        </c:dLbls>
        <c:gapWidth val="150"/>
        <c:axId val="513612072"/>
        <c:axId val="513607808"/>
        <c:extLst>
          <c:ext xmlns:c15="http://schemas.microsoft.com/office/drawing/2012/chart" uri="{02D57815-91ED-43cb-92C2-25804820EDAC}">
            <c15:filteredBarSeries>
              <c15:ser>
                <c:idx val="0"/>
                <c:order val="0"/>
                <c:tx>
                  <c:strRef>
                    <c:extLst>
                      <c:ext uri="{02D57815-91ED-43cb-92C2-25804820EDAC}">
                        <c15:formulaRef>
                          <c15:sqref>Employment!$A$5</c15:sqref>
                        </c15:formulaRef>
                      </c:ext>
                    </c:extLst>
                    <c:strCache>
                      <c:ptCount val="1"/>
                      <c:pt idx="0">
                        <c:v>Employment rate - aged 16-64</c:v>
                      </c:pt>
                    </c:strCache>
                  </c:strRef>
                </c:tx>
                <c:spPr>
                  <a:solidFill>
                    <a:schemeClr val="accent1"/>
                  </a:solidFill>
                  <a:ln>
                    <a:noFill/>
                  </a:ln>
                  <a:effectLst/>
                </c:spPr>
                <c:invertIfNegative val="0"/>
                <c:cat>
                  <c:strRef>
                    <c:extLst>
                      <c:ext uri="{02D57815-91ED-43cb-92C2-25804820EDAC}">
                        <c15:formulaRef>
                          <c15:sqref>Employment!$B$5:$E$5</c15:sqref>
                        </c15:formulaRef>
                      </c:ext>
                    </c:extLst>
                    <c:strCache>
                      <c:ptCount val="4"/>
                      <c:pt idx="0">
                        <c:v>2016</c:v>
                      </c:pt>
                      <c:pt idx="1">
                        <c:v>2017</c:v>
                      </c:pt>
                      <c:pt idx="2">
                        <c:v>2018</c:v>
                      </c:pt>
                      <c:pt idx="3">
                        <c:v>Apr 2018-Mar 2019</c:v>
                      </c:pt>
                    </c:strCache>
                  </c:strRef>
                </c:cat>
                <c:val>
                  <c:numRef>
                    <c:extLst>
                      <c:ext uri="{02D57815-91ED-43cb-92C2-25804820EDAC}">
                        <c15:formulaRef>
                          <c15:sqref>Employment!$B$5:$E$5</c15:sqref>
                        </c15:formulaRef>
                      </c:ext>
                    </c:extLst>
                    <c:numCache>
                      <c:formatCode>General</c:formatCode>
                      <c:ptCount val="4"/>
                      <c:pt idx="0">
                        <c:v>2016</c:v>
                      </c:pt>
                      <c:pt idx="1">
                        <c:v>2017</c:v>
                      </c:pt>
                      <c:pt idx="2">
                        <c:v>2018</c:v>
                      </c:pt>
                      <c:pt idx="3">
                        <c:v>0</c:v>
                      </c:pt>
                    </c:numCache>
                  </c:numRef>
                </c:val>
                <c:extLst>
                  <c:ext xmlns:c16="http://schemas.microsoft.com/office/drawing/2014/chart" uri="{C3380CC4-5D6E-409C-BE32-E72D297353CC}">
                    <c16:uniqueId val="{00000001-24B8-453F-8E92-9F8B8FF6E089}"/>
                  </c:ext>
                </c:extLst>
              </c15:ser>
            </c15:filteredBarSeries>
          </c:ext>
        </c:extLst>
      </c:barChart>
      <c:catAx>
        <c:axId val="513612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513607808"/>
        <c:crosses val="autoZero"/>
        <c:auto val="1"/>
        <c:lblAlgn val="ctr"/>
        <c:lblOffset val="100"/>
        <c:noMultiLvlLbl val="0"/>
      </c:catAx>
      <c:valAx>
        <c:axId val="513607808"/>
        <c:scaling>
          <c:orientation val="minMax"/>
          <c:min val="8000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513612072"/>
        <c:crosses val="autoZero"/>
        <c:crossBetween val="between"/>
      </c:valAx>
      <c:spPr>
        <a:noFill/>
        <a:ln>
          <a:noFill/>
        </a:ln>
        <a:effectLst/>
      </c:spPr>
    </c:plotArea>
    <c:plotVisOnly val="1"/>
    <c:dispBlanksAs val="gap"/>
    <c:showDLblsOverMax val="0"/>
  </c:chart>
  <c:spPr>
    <a:noFill/>
    <a:ln>
      <a:noFill/>
    </a:ln>
    <a:effectLst/>
  </c:spPr>
  <c:txPr>
    <a:bodyPr/>
    <a:lstStyle/>
    <a:p>
      <a:pPr>
        <a:defRPr sz="1600" b="1">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solidFill>
                <a:latin typeface="+mn-lt"/>
                <a:ea typeface="+mn-ea"/>
                <a:cs typeface="+mn-cs"/>
              </a:defRPr>
            </a:pPr>
            <a:r>
              <a:rPr lang="en-GB" dirty="0"/>
              <a:t>Number of Business Units 2018 (employees)</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2"/>
          <c:order val="0"/>
          <c:tx>
            <c:strRef>
              <c:f>Businesses!$A$7</c:f>
              <c:strCache>
                <c:ptCount val="1"/>
                <c:pt idx="0">
                  <c:v>2018</c:v>
                </c:pt>
              </c:strCache>
            </c:strRef>
          </c:tx>
          <c:spPr>
            <a:solidFill>
              <a:schemeClr val="accent3"/>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3-B429-4384-A929-39EB6DC8504B}"/>
              </c:ext>
            </c:extLst>
          </c:dPt>
          <c:cat>
            <c:strRef>
              <c:f>Businesses!$B$4:$F$4</c:f>
              <c:strCache>
                <c:ptCount val="5"/>
                <c:pt idx="0">
                  <c:v>Total</c:v>
                </c:pt>
                <c:pt idx="1">
                  <c:v>Micro (0 to 9)</c:v>
                </c:pt>
                <c:pt idx="2">
                  <c:v>Small (10 to 49)</c:v>
                </c:pt>
                <c:pt idx="3">
                  <c:v>Medium-sized (50 to 249)</c:v>
                </c:pt>
                <c:pt idx="4">
                  <c:v>Large (250+)</c:v>
                </c:pt>
              </c:strCache>
            </c:strRef>
          </c:cat>
          <c:val>
            <c:numRef>
              <c:f>Businesses!$B$7:$F$7</c:f>
              <c:numCache>
                <c:formatCode>General</c:formatCode>
                <c:ptCount val="5"/>
                <c:pt idx="0">
                  <c:v>95360</c:v>
                </c:pt>
                <c:pt idx="1">
                  <c:v>82000</c:v>
                </c:pt>
                <c:pt idx="2">
                  <c:v>10520</c:v>
                </c:pt>
                <c:pt idx="3">
                  <c:v>2450</c:v>
                </c:pt>
                <c:pt idx="4">
                  <c:v>385</c:v>
                </c:pt>
              </c:numCache>
            </c:numRef>
          </c:val>
          <c:extLst>
            <c:ext xmlns:c16="http://schemas.microsoft.com/office/drawing/2014/chart" uri="{C3380CC4-5D6E-409C-BE32-E72D297353CC}">
              <c16:uniqueId val="{00000002-B429-4384-A929-39EB6DC8504B}"/>
            </c:ext>
          </c:extLst>
        </c:ser>
        <c:dLbls>
          <c:showLegendKey val="0"/>
          <c:showVal val="0"/>
          <c:showCatName val="0"/>
          <c:showSerName val="0"/>
          <c:showPercent val="0"/>
          <c:showBubbleSize val="0"/>
        </c:dLbls>
        <c:gapWidth val="219"/>
        <c:overlap val="-27"/>
        <c:axId val="512793824"/>
        <c:axId val="512793168"/>
      </c:barChart>
      <c:catAx>
        <c:axId val="512793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512793168"/>
        <c:crosses val="autoZero"/>
        <c:auto val="1"/>
        <c:lblAlgn val="ctr"/>
        <c:lblOffset val="100"/>
        <c:noMultiLvlLbl val="0"/>
      </c:catAx>
      <c:valAx>
        <c:axId val="512793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512793824"/>
        <c:crosses val="autoZero"/>
        <c:crossBetween val="between"/>
      </c:valAx>
      <c:spPr>
        <a:noFill/>
        <a:ln>
          <a:noFill/>
        </a:ln>
        <a:effectLst/>
      </c:spPr>
    </c:plotArea>
    <c:plotVisOnly val="1"/>
    <c:dispBlanksAs val="gap"/>
    <c:showDLblsOverMax val="0"/>
  </c:chart>
  <c:spPr>
    <a:noFill/>
    <a:ln>
      <a:noFill/>
    </a:ln>
    <a:effectLst/>
  </c:spPr>
  <c:txPr>
    <a:bodyPr/>
    <a:lstStyle/>
    <a:p>
      <a:pPr>
        <a:defRPr sz="1600" b="1">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GB" sz="2000" dirty="0"/>
              <a:t>Last 365 Days - Top 20</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rgbClr val="FF9933"/>
            </a:solidFill>
            <a:ln>
              <a:noFill/>
            </a:ln>
            <a:effectLst/>
          </c:spPr>
          <c:invertIfNegative val="0"/>
          <c:cat>
            <c:strRef>
              <c:extLst>
                <c:ext xmlns:c15="http://schemas.microsoft.com/office/drawing/2012/chart" uri="{02D57815-91ED-43cb-92C2-25804820EDAC}">
                  <c15:fullRef>
                    <c15:sqref>Occupations!$B$1:$B$22</c15:sqref>
                  </c15:fullRef>
                </c:ext>
              </c:extLst>
              <c:f>Occupations!$B$2:$B$22</c:f>
              <c:strCache>
                <c:ptCount val="21"/>
                <c:pt idx="0">
                  <c:v>Office / Administrative Assistant</c:v>
                </c:pt>
                <c:pt idx="1">
                  <c:v>Customer Service Representative</c:v>
                </c:pt>
                <c:pt idx="2">
                  <c:v>Project Manager</c:v>
                </c:pt>
                <c:pt idx="3">
                  <c:v>Account Manager / Representative</c:v>
                </c:pt>
                <c:pt idx="4">
                  <c:v>Software Developer / Engineer</c:v>
                </c:pt>
                <c:pt idx="5">
                  <c:v>Registered General Nurse (RGN)</c:v>
                </c:pt>
                <c:pt idx="6">
                  <c:v>Labourer / Material Handler</c:v>
                </c:pt>
                <c:pt idx="7">
                  <c:v>Bookkeeper / Accounting Clerk</c:v>
                </c:pt>
                <c:pt idx="8">
                  <c:v>Caregiver / Personal Care Aide</c:v>
                </c:pt>
                <c:pt idx="9">
                  <c:v>Delivery Driver</c:v>
                </c:pt>
                <c:pt idx="10">
                  <c:v>Sales Manager</c:v>
                </c:pt>
                <c:pt idx="11">
                  <c:v>HGV / LGV Class 2 Driver</c:v>
                </c:pt>
                <c:pt idx="12">
                  <c:v>HGV / LGV Class 1 Driver</c:v>
                </c:pt>
                <c:pt idx="13">
                  <c:v>Accountant</c:v>
                </c:pt>
                <c:pt idx="14">
                  <c:v>Automotive Service Technician / Mechanic</c:v>
                </c:pt>
                <c:pt idx="15">
                  <c:v>Primary School Teacher</c:v>
                </c:pt>
                <c:pt idx="16">
                  <c:v>Lawyer</c:v>
                </c:pt>
                <c:pt idx="17">
                  <c:v>Computer Support Specialist</c:v>
                </c:pt>
                <c:pt idx="18">
                  <c:v>Maintenance Technician</c:v>
                </c:pt>
                <c:pt idx="19">
                  <c:v>Sales Assistant</c:v>
                </c:pt>
                <c:pt idx="20">
                  <c:v>Chef</c:v>
                </c:pt>
              </c:strCache>
            </c:strRef>
          </c:cat>
          <c:val>
            <c:numRef>
              <c:extLst>
                <c:ext xmlns:c15="http://schemas.microsoft.com/office/drawing/2012/chart" uri="{02D57815-91ED-43cb-92C2-25804820EDAC}">
                  <c15:fullRef>
                    <c15:sqref>Occupations!$F$1:$F$22</c15:sqref>
                  </c15:fullRef>
                </c:ext>
              </c:extLst>
              <c:f>Occupations!$F$2:$F$22</c:f>
              <c:numCache>
                <c:formatCode>#,##0</c:formatCode>
                <c:ptCount val="21"/>
                <c:pt idx="0">
                  <c:v>5826</c:v>
                </c:pt>
                <c:pt idx="1">
                  <c:v>5386</c:v>
                </c:pt>
                <c:pt idx="2">
                  <c:v>4230</c:v>
                </c:pt>
                <c:pt idx="3">
                  <c:v>3339</c:v>
                </c:pt>
                <c:pt idx="4">
                  <c:v>3293</c:v>
                </c:pt>
                <c:pt idx="5">
                  <c:v>3199</c:v>
                </c:pt>
                <c:pt idx="6">
                  <c:v>2775</c:v>
                </c:pt>
                <c:pt idx="7">
                  <c:v>2560</c:v>
                </c:pt>
                <c:pt idx="8">
                  <c:v>2098</c:v>
                </c:pt>
                <c:pt idx="9">
                  <c:v>2036</c:v>
                </c:pt>
                <c:pt idx="10">
                  <c:v>1893</c:v>
                </c:pt>
                <c:pt idx="11">
                  <c:v>1889</c:v>
                </c:pt>
                <c:pt idx="12">
                  <c:v>1883</c:v>
                </c:pt>
                <c:pt idx="13">
                  <c:v>1787</c:v>
                </c:pt>
                <c:pt idx="14">
                  <c:v>1767</c:v>
                </c:pt>
                <c:pt idx="15">
                  <c:v>1737</c:v>
                </c:pt>
                <c:pt idx="16">
                  <c:v>1727</c:v>
                </c:pt>
                <c:pt idx="17">
                  <c:v>1716</c:v>
                </c:pt>
                <c:pt idx="18">
                  <c:v>1653</c:v>
                </c:pt>
                <c:pt idx="19">
                  <c:v>1644</c:v>
                </c:pt>
                <c:pt idx="20">
                  <c:v>1606</c:v>
                </c:pt>
              </c:numCache>
            </c:numRef>
          </c:val>
          <c:extLst>
            <c:ext xmlns:c16="http://schemas.microsoft.com/office/drawing/2014/chart" uri="{C3380CC4-5D6E-409C-BE32-E72D297353CC}">
              <c16:uniqueId val="{00000000-9F53-4090-BDD7-D308915660FE}"/>
            </c:ext>
          </c:extLst>
        </c:ser>
        <c:dLbls>
          <c:showLegendKey val="0"/>
          <c:showVal val="0"/>
          <c:showCatName val="0"/>
          <c:showSerName val="0"/>
          <c:showPercent val="0"/>
          <c:showBubbleSize val="0"/>
        </c:dLbls>
        <c:gapWidth val="219"/>
        <c:overlap val="-27"/>
        <c:axId val="301291960"/>
        <c:axId val="526788232"/>
      </c:barChart>
      <c:catAx>
        <c:axId val="301291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526788232"/>
        <c:crosses val="autoZero"/>
        <c:auto val="1"/>
        <c:lblAlgn val="ctr"/>
        <c:lblOffset val="100"/>
        <c:noMultiLvlLbl val="0"/>
      </c:catAx>
      <c:valAx>
        <c:axId val="526788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301291960"/>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GB" sz="2000"/>
              <a:t>STEM - Job Postings</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Data!$C$1</c:f>
              <c:strCache>
                <c:ptCount val="1"/>
                <c:pt idx="0">
                  <c:v>Job Postings</c:v>
                </c:pt>
              </c:strCache>
            </c:strRef>
          </c:tx>
          <c:spPr>
            <a:solidFill>
              <a:srgbClr val="009999"/>
            </a:solidFill>
            <a:ln>
              <a:noFill/>
            </a:ln>
            <a:effectLst/>
          </c:spPr>
          <c:invertIfNegative val="0"/>
          <c:cat>
            <c:strRef>
              <c:f>Data!$B$2:$B$24</c:f>
              <c:strCache>
                <c:ptCount val="23"/>
                <c:pt idx="0">
                  <c:v>Software Developer / Engineer</c:v>
                </c:pt>
                <c:pt idx="1">
                  <c:v>Computer Support Specialist</c:v>
                </c:pt>
                <c:pt idx="2">
                  <c:v>Maintenance Technician</c:v>
                </c:pt>
                <c:pt idx="3">
                  <c:v>Mechanical Engineer</c:v>
                </c:pt>
                <c:pt idx="4">
                  <c:v>Production Worker</c:v>
                </c:pt>
                <c:pt idx="5">
                  <c:v>Civil Engineer</c:v>
                </c:pt>
                <c:pt idx="6">
                  <c:v>Electrical Engineer</c:v>
                </c:pt>
                <c:pt idx="7">
                  <c:v>Web Developer</c:v>
                </c:pt>
                <c:pt idx="8">
                  <c:v>Computer Systems Engineer / Architect</c:v>
                </c:pt>
                <c:pt idx="9">
                  <c:v>IT Project Manager</c:v>
                </c:pt>
                <c:pt idx="10">
                  <c:v>Quality Inspector / Technician</c:v>
                </c:pt>
                <c:pt idx="11">
                  <c:v>Validation Engineer</c:v>
                </c:pt>
                <c:pt idx="12">
                  <c:v>Industrial Engineer</c:v>
                </c:pt>
                <c:pt idx="13">
                  <c:v>Product Development Engineer</c:v>
                </c:pt>
                <c:pt idx="14">
                  <c:v>Scheduler / Operations Coordinator</c:v>
                </c:pt>
                <c:pt idx="15">
                  <c:v>Production Plant Manager</c:v>
                </c:pt>
                <c:pt idx="16">
                  <c:v>Production Supervisor</c:v>
                </c:pt>
                <c:pt idx="17">
                  <c:v>Systems Analyst</c:v>
                </c:pt>
                <c:pt idx="18">
                  <c:v>Information Security Engineer / Analyst</c:v>
                </c:pt>
                <c:pt idx="19">
                  <c:v>Software QA Engineer / Tester</c:v>
                </c:pt>
                <c:pt idx="20">
                  <c:v>Database Administrator</c:v>
                </c:pt>
                <c:pt idx="21">
                  <c:v>Compliance Manager</c:v>
                </c:pt>
                <c:pt idx="22">
                  <c:v>Electronics Engineer</c:v>
                </c:pt>
              </c:strCache>
            </c:strRef>
          </c:cat>
          <c:val>
            <c:numRef>
              <c:f>Data!$C$2:$C$24</c:f>
              <c:numCache>
                <c:formatCode>#,##0</c:formatCode>
                <c:ptCount val="23"/>
                <c:pt idx="0">
                  <c:v>3657</c:v>
                </c:pt>
                <c:pt idx="1">
                  <c:v>1912</c:v>
                </c:pt>
                <c:pt idx="2">
                  <c:v>1751</c:v>
                </c:pt>
                <c:pt idx="3">
                  <c:v>1578</c:v>
                </c:pt>
                <c:pt idx="4">
                  <c:v>1446</c:v>
                </c:pt>
                <c:pt idx="5">
                  <c:v>1339</c:v>
                </c:pt>
                <c:pt idx="6">
                  <c:v>1021</c:v>
                </c:pt>
                <c:pt idx="7">
                  <c:v>945</c:v>
                </c:pt>
                <c:pt idx="8">
                  <c:v>913</c:v>
                </c:pt>
                <c:pt idx="9">
                  <c:v>786</c:v>
                </c:pt>
                <c:pt idx="10">
                  <c:v>774</c:v>
                </c:pt>
                <c:pt idx="11">
                  <c:v>719</c:v>
                </c:pt>
                <c:pt idx="12">
                  <c:v>703</c:v>
                </c:pt>
                <c:pt idx="13">
                  <c:v>623</c:v>
                </c:pt>
                <c:pt idx="14">
                  <c:v>605</c:v>
                </c:pt>
                <c:pt idx="15">
                  <c:v>603</c:v>
                </c:pt>
                <c:pt idx="16">
                  <c:v>564</c:v>
                </c:pt>
                <c:pt idx="17">
                  <c:v>555</c:v>
                </c:pt>
                <c:pt idx="18">
                  <c:v>483</c:v>
                </c:pt>
                <c:pt idx="19">
                  <c:v>435</c:v>
                </c:pt>
                <c:pt idx="20">
                  <c:v>431</c:v>
                </c:pt>
                <c:pt idx="21">
                  <c:v>429</c:v>
                </c:pt>
                <c:pt idx="22">
                  <c:v>395</c:v>
                </c:pt>
              </c:numCache>
            </c:numRef>
          </c:val>
          <c:extLst>
            <c:ext xmlns:c16="http://schemas.microsoft.com/office/drawing/2014/chart" uri="{C3380CC4-5D6E-409C-BE32-E72D297353CC}">
              <c16:uniqueId val="{00000000-838D-49CB-89B3-5AE5839644EB}"/>
            </c:ext>
          </c:extLst>
        </c:ser>
        <c:dLbls>
          <c:showLegendKey val="0"/>
          <c:showVal val="0"/>
          <c:showCatName val="0"/>
          <c:showSerName val="0"/>
          <c:showPercent val="0"/>
          <c:showBubbleSize val="0"/>
        </c:dLbls>
        <c:gapWidth val="219"/>
        <c:overlap val="-27"/>
        <c:axId val="385739528"/>
        <c:axId val="385740184"/>
      </c:barChart>
      <c:catAx>
        <c:axId val="385739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385740184"/>
        <c:crosses val="autoZero"/>
        <c:auto val="1"/>
        <c:lblAlgn val="ctr"/>
        <c:lblOffset val="100"/>
        <c:noMultiLvlLbl val="0"/>
      </c:catAx>
      <c:valAx>
        <c:axId val="3857401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385739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3"/>
          <c:order val="3"/>
          <c:tx>
            <c:strRef>
              <c:f>'Technical Vocational'!$E$1</c:f>
              <c:strCache>
                <c:ptCount val="1"/>
                <c:pt idx="0">
                  <c:v>YTD 19092019</c:v>
                </c:pt>
              </c:strCache>
            </c:strRef>
          </c:tx>
          <c:spPr>
            <a:solidFill>
              <a:schemeClr val="accent4"/>
            </a:solidFill>
            <a:ln>
              <a:noFill/>
            </a:ln>
            <a:effectLst/>
          </c:spPr>
          <c:invertIfNegative val="0"/>
          <c:cat>
            <c:strRef>
              <c:f>'Technical Vocational'!$A$2:$A$21</c:f>
              <c:strCache>
                <c:ptCount val="20"/>
                <c:pt idx="0">
                  <c:v>Customer Service</c:v>
                </c:pt>
                <c:pt idx="1">
                  <c:v>Sales</c:v>
                </c:pt>
                <c:pt idx="2">
                  <c:v>Teaching</c:v>
                </c:pt>
                <c:pt idx="3">
                  <c:v>Budgeting</c:v>
                </c:pt>
                <c:pt idx="4">
                  <c:v>Project Management</c:v>
                </c:pt>
                <c:pt idx="5">
                  <c:v>Working with Key Performance Indicators (KPIs)</c:v>
                </c:pt>
                <c:pt idx="6">
                  <c:v>Accounting</c:v>
                </c:pt>
                <c:pt idx="7">
                  <c:v>Customer Contact</c:v>
                </c:pt>
                <c:pt idx="8">
                  <c:v>Scheduling</c:v>
                </c:pt>
                <c:pt idx="9">
                  <c:v>Cleaning</c:v>
                </c:pt>
                <c:pt idx="10">
                  <c:v>Business Development</c:v>
                </c:pt>
                <c:pt idx="11">
                  <c:v>Administrative Support</c:v>
                </c:pt>
                <c:pt idx="12">
                  <c:v>Retail Industry Knowledge</c:v>
                </c:pt>
                <c:pt idx="13">
                  <c:v>Staff Management</c:v>
                </c:pt>
                <c:pt idx="14">
                  <c:v>Quality Assurance and Control</c:v>
                </c:pt>
                <c:pt idx="15">
                  <c:v>Finance</c:v>
                </c:pt>
                <c:pt idx="16">
                  <c:v>Stakeholder Management</c:v>
                </c:pt>
                <c:pt idx="17">
                  <c:v>Quality Management</c:v>
                </c:pt>
                <c:pt idx="18">
                  <c:v>Procurement</c:v>
                </c:pt>
                <c:pt idx="19">
                  <c:v>Working wth Patients with a Mental Health Condition</c:v>
                </c:pt>
              </c:strCache>
            </c:strRef>
          </c:cat>
          <c:val>
            <c:numRef>
              <c:f>'Technical Vocational'!$E$2:$E$21</c:f>
              <c:numCache>
                <c:formatCode>#,##0</c:formatCode>
                <c:ptCount val="20"/>
                <c:pt idx="0">
                  <c:v>20165</c:v>
                </c:pt>
                <c:pt idx="1">
                  <c:v>12013</c:v>
                </c:pt>
                <c:pt idx="2">
                  <c:v>10884</c:v>
                </c:pt>
                <c:pt idx="3">
                  <c:v>10463</c:v>
                </c:pt>
                <c:pt idx="4">
                  <c:v>7349</c:v>
                </c:pt>
                <c:pt idx="5">
                  <c:v>7252</c:v>
                </c:pt>
                <c:pt idx="6">
                  <c:v>6633</c:v>
                </c:pt>
                <c:pt idx="7">
                  <c:v>5776</c:v>
                </c:pt>
                <c:pt idx="8">
                  <c:v>4526</c:v>
                </c:pt>
                <c:pt idx="9">
                  <c:v>4476</c:v>
                </c:pt>
                <c:pt idx="10">
                  <c:v>4384</c:v>
                </c:pt>
                <c:pt idx="11">
                  <c:v>4137</c:v>
                </c:pt>
                <c:pt idx="12">
                  <c:v>4044</c:v>
                </c:pt>
                <c:pt idx="13">
                  <c:v>3959</c:v>
                </c:pt>
                <c:pt idx="14">
                  <c:v>3609</c:v>
                </c:pt>
                <c:pt idx="15">
                  <c:v>3525</c:v>
                </c:pt>
                <c:pt idx="16">
                  <c:v>3509</c:v>
                </c:pt>
                <c:pt idx="17">
                  <c:v>3443</c:v>
                </c:pt>
                <c:pt idx="18">
                  <c:v>3442</c:v>
                </c:pt>
                <c:pt idx="19">
                  <c:v>3368</c:v>
                </c:pt>
              </c:numCache>
            </c:numRef>
          </c:val>
          <c:extLst>
            <c:ext xmlns:c16="http://schemas.microsoft.com/office/drawing/2014/chart" uri="{C3380CC4-5D6E-409C-BE32-E72D297353CC}">
              <c16:uniqueId val="{00000000-9E0D-4E5A-8363-307E45107C68}"/>
            </c:ext>
          </c:extLst>
        </c:ser>
        <c:dLbls>
          <c:showLegendKey val="0"/>
          <c:showVal val="0"/>
          <c:showCatName val="0"/>
          <c:showSerName val="0"/>
          <c:showPercent val="0"/>
          <c:showBubbleSize val="0"/>
        </c:dLbls>
        <c:gapWidth val="219"/>
        <c:overlap val="-27"/>
        <c:axId val="399260600"/>
        <c:axId val="399259616"/>
        <c:extLst>
          <c:ext xmlns:c15="http://schemas.microsoft.com/office/drawing/2012/chart" uri="{02D57815-91ED-43cb-92C2-25804820EDAC}">
            <c15:filteredBarSeries>
              <c15:ser>
                <c:idx val="0"/>
                <c:order val="0"/>
                <c:tx>
                  <c:strRef>
                    <c:extLst>
                      <c:ext uri="{02D57815-91ED-43cb-92C2-25804820EDAC}">
                        <c15:formulaRef>
                          <c15:sqref>'Technical Vocational'!$B$1</c15:sqref>
                        </c15:formulaRef>
                      </c:ext>
                    </c:extLst>
                    <c:strCache>
                      <c:ptCount val="1"/>
                      <c:pt idx="0">
                        <c:v>2016</c:v>
                      </c:pt>
                    </c:strCache>
                  </c:strRef>
                </c:tx>
                <c:spPr>
                  <a:solidFill>
                    <a:schemeClr val="accent1"/>
                  </a:solidFill>
                  <a:ln>
                    <a:noFill/>
                  </a:ln>
                  <a:effectLst/>
                </c:spPr>
                <c:invertIfNegative val="0"/>
                <c:cat>
                  <c:strRef>
                    <c:extLst>
                      <c:ext uri="{02D57815-91ED-43cb-92C2-25804820EDAC}">
                        <c15:formulaRef>
                          <c15:sqref>'Technical Vocational'!$A$2:$A$21</c15:sqref>
                        </c15:formulaRef>
                      </c:ext>
                    </c:extLst>
                    <c:strCache>
                      <c:ptCount val="20"/>
                      <c:pt idx="0">
                        <c:v>Customer Service</c:v>
                      </c:pt>
                      <c:pt idx="1">
                        <c:v>Sales</c:v>
                      </c:pt>
                      <c:pt idx="2">
                        <c:v>Teaching</c:v>
                      </c:pt>
                      <c:pt idx="3">
                        <c:v>Budgeting</c:v>
                      </c:pt>
                      <c:pt idx="4">
                        <c:v>Project Management</c:v>
                      </c:pt>
                      <c:pt idx="5">
                        <c:v>Working with Key Performance Indicators (KPIs)</c:v>
                      </c:pt>
                      <c:pt idx="6">
                        <c:v>Accounting</c:v>
                      </c:pt>
                      <c:pt idx="7">
                        <c:v>Customer Contact</c:v>
                      </c:pt>
                      <c:pt idx="8">
                        <c:v>Scheduling</c:v>
                      </c:pt>
                      <c:pt idx="9">
                        <c:v>Cleaning</c:v>
                      </c:pt>
                      <c:pt idx="10">
                        <c:v>Business Development</c:v>
                      </c:pt>
                      <c:pt idx="11">
                        <c:v>Administrative Support</c:v>
                      </c:pt>
                      <c:pt idx="12">
                        <c:v>Retail Industry Knowledge</c:v>
                      </c:pt>
                      <c:pt idx="13">
                        <c:v>Staff Management</c:v>
                      </c:pt>
                      <c:pt idx="14">
                        <c:v>Quality Assurance and Control</c:v>
                      </c:pt>
                      <c:pt idx="15">
                        <c:v>Finance</c:v>
                      </c:pt>
                      <c:pt idx="16">
                        <c:v>Stakeholder Management</c:v>
                      </c:pt>
                      <c:pt idx="17">
                        <c:v>Quality Management</c:v>
                      </c:pt>
                      <c:pt idx="18">
                        <c:v>Procurement</c:v>
                      </c:pt>
                      <c:pt idx="19">
                        <c:v>Working wth Patients with a Mental Health Condition</c:v>
                      </c:pt>
                    </c:strCache>
                  </c:strRef>
                </c:cat>
                <c:val>
                  <c:numRef>
                    <c:extLst>
                      <c:ext uri="{02D57815-91ED-43cb-92C2-25804820EDAC}">
                        <c15:formulaRef>
                          <c15:sqref>'Technical Vocational'!$B$2:$B$21</c15:sqref>
                        </c15:formulaRef>
                      </c:ext>
                    </c:extLst>
                    <c:numCache>
                      <c:formatCode>#,##0</c:formatCode>
                      <c:ptCount val="20"/>
                      <c:pt idx="0">
                        <c:v>24628</c:v>
                      </c:pt>
                      <c:pt idx="1">
                        <c:v>23237</c:v>
                      </c:pt>
                      <c:pt idx="2">
                        <c:v>11867</c:v>
                      </c:pt>
                      <c:pt idx="3">
                        <c:v>14562</c:v>
                      </c:pt>
                      <c:pt idx="4">
                        <c:v>11504</c:v>
                      </c:pt>
                      <c:pt idx="5">
                        <c:v>9182</c:v>
                      </c:pt>
                      <c:pt idx="6">
                        <c:v>7770</c:v>
                      </c:pt>
                      <c:pt idx="7">
                        <c:v>7997</c:v>
                      </c:pt>
                      <c:pt idx="8">
                        <c:v>5901</c:v>
                      </c:pt>
                      <c:pt idx="9">
                        <c:v>4457</c:v>
                      </c:pt>
                      <c:pt idx="10">
                        <c:v>7989</c:v>
                      </c:pt>
                      <c:pt idx="11">
                        <c:v>4952</c:v>
                      </c:pt>
                      <c:pt idx="12">
                        <c:v>6198</c:v>
                      </c:pt>
                      <c:pt idx="13">
                        <c:v>5512</c:v>
                      </c:pt>
                      <c:pt idx="14">
                        <c:v>4563</c:v>
                      </c:pt>
                      <c:pt idx="16">
                        <c:v>5357</c:v>
                      </c:pt>
                    </c:numCache>
                  </c:numRef>
                </c:val>
                <c:extLst>
                  <c:ext xmlns:c16="http://schemas.microsoft.com/office/drawing/2014/chart" uri="{C3380CC4-5D6E-409C-BE32-E72D297353CC}">
                    <c16:uniqueId val="{00000001-9E0D-4E5A-8363-307E45107C6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'Technical Vocational'!$C$1</c15:sqref>
                        </c15:formulaRef>
                      </c:ext>
                    </c:extLst>
                    <c:strCache>
                      <c:ptCount val="1"/>
                      <c:pt idx="0">
                        <c:v>2017</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'Technical Vocational'!$A$2:$A$21</c15:sqref>
                        </c15:formulaRef>
                      </c:ext>
                    </c:extLst>
                    <c:strCache>
                      <c:ptCount val="20"/>
                      <c:pt idx="0">
                        <c:v>Customer Service</c:v>
                      </c:pt>
                      <c:pt idx="1">
                        <c:v>Sales</c:v>
                      </c:pt>
                      <c:pt idx="2">
                        <c:v>Teaching</c:v>
                      </c:pt>
                      <c:pt idx="3">
                        <c:v>Budgeting</c:v>
                      </c:pt>
                      <c:pt idx="4">
                        <c:v>Project Management</c:v>
                      </c:pt>
                      <c:pt idx="5">
                        <c:v>Working with Key Performance Indicators (KPIs)</c:v>
                      </c:pt>
                      <c:pt idx="6">
                        <c:v>Accounting</c:v>
                      </c:pt>
                      <c:pt idx="7">
                        <c:v>Customer Contact</c:v>
                      </c:pt>
                      <c:pt idx="8">
                        <c:v>Scheduling</c:v>
                      </c:pt>
                      <c:pt idx="9">
                        <c:v>Cleaning</c:v>
                      </c:pt>
                      <c:pt idx="10">
                        <c:v>Business Development</c:v>
                      </c:pt>
                      <c:pt idx="11">
                        <c:v>Administrative Support</c:v>
                      </c:pt>
                      <c:pt idx="12">
                        <c:v>Retail Industry Knowledge</c:v>
                      </c:pt>
                      <c:pt idx="13">
                        <c:v>Staff Management</c:v>
                      </c:pt>
                      <c:pt idx="14">
                        <c:v>Quality Assurance and Control</c:v>
                      </c:pt>
                      <c:pt idx="15">
                        <c:v>Finance</c:v>
                      </c:pt>
                      <c:pt idx="16">
                        <c:v>Stakeholder Management</c:v>
                      </c:pt>
                      <c:pt idx="17">
                        <c:v>Quality Management</c:v>
                      </c:pt>
                      <c:pt idx="18">
                        <c:v>Procurement</c:v>
                      </c:pt>
                      <c:pt idx="19">
                        <c:v>Working wth Patients with a Mental Health Condition</c:v>
                      </c:pt>
                    </c:strCache>
                  </c:strRef>
                </c:cat>
                <c:val>
                  <c:numRef>
                    <c:extLst xmlns:c15="http://schemas.microsoft.com/office/drawing/2012/chart">
                      <c:ext xmlns:c15="http://schemas.microsoft.com/office/drawing/2012/chart" uri="{02D57815-91ED-43cb-92C2-25804820EDAC}">
                        <c15:formulaRef>
                          <c15:sqref>'Technical Vocational'!$C$2:$C$21</c15:sqref>
                        </c15:formulaRef>
                      </c:ext>
                    </c:extLst>
                    <c:numCache>
                      <c:formatCode>#,##0</c:formatCode>
                      <c:ptCount val="20"/>
                      <c:pt idx="0">
                        <c:v>24973</c:v>
                      </c:pt>
                      <c:pt idx="1">
                        <c:v>20632</c:v>
                      </c:pt>
                      <c:pt idx="2">
                        <c:v>12899</c:v>
                      </c:pt>
                      <c:pt idx="3">
                        <c:v>15136</c:v>
                      </c:pt>
                      <c:pt idx="4">
                        <c:v>11360</c:v>
                      </c:pt>
                      <c:pt idx="5">
                        <c:v>9657</c:v>
                      </c:pt>
                      <c:pt idx="6">
                        <c:v>9131</c:v>
                      </c:pt>
                      <c:pt idx="7">
                        <c:v>7852</c:v>
                      </c:pt>
                      <c:pt idx="8">
                        <c:v>5882</c:v>
                      </c:pt>
                      <c:pt idx="9">
                        <c:v>5509</c:v>
                      </c:pt>
                      <c:pt idx="10">
                        <c:v>7439</c:v>
                      </c:pt>
                      <c:pt idx="11">
                        <c:v>4681</c:v>
                      </c:pt>
                      <c:pt idx="12">
                        <c:v>6279</c:v>
                      </c:pt>
                      <c:pt idx="13">
                        <c:v>5628</c:v>
                      </c:pt>
                      <c:pt idx="14">
                        <c:v>4601</c:v>
                      </c:pt>
                      <c:pt idx="16">
                        <c:v>5758</c:v>
                      </c:pt>
                      <c:pt idx="17">
                        <c:v>4433</c:v>
                      </c:pt>
                      <c:pt idx="18">
                        <c:v>4502</c:v>
                      </c:pt>
                    </c:numCache>
                  </c:numRef>
                </c:val>
                <c:extLst xmlns:c15="http://schemas.microsoft.com/office/drawing/2012/chart">
                  <c:ext xmlns:c16="http://schemas.microsoft.com/office/drawing/2014/chart" uri="{C3380CC4-5D6E-409C-BE32-E72D297353CC}">
                    <c16:uniqueId val="{00000002-9E0D-4E5A-8363-307E45107C68}"/>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'Technical Vocational'!$D$1</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'Technical Vocational'!$A$2:$A$21</c15:sqref>
                        </c15:formulaRef>
                      </c:ext>
                    </c:extLst>
                    <c:strCache>
                      <c:ptCount val="20"/>
                      <c:pt idx="0">
                        <c:v>Customer Service</c:v>
                      </c:pt>
                      <c:pt idx="1">
                        <c:v>Sales</c:v>
                      </c:pt>
                      <c:pt idx="2">
                        <c:v>Teaching</c:v>
                      </c:pt>
                      <c:pt idx="3">
                        <c:v>Budgeting</c:v>
                      </c:pt>
                      <c:pt idx="4">
                        <c:v>Project Management</c:v>
                      </c:pt>
                      <c:pt idx="5">
                        <c:v>Working with Key Performance Indicators (KPIs)</c:v>
                      </c:pt>
                      <c:pt idx="6">
                        <c:v>Accounting</c:v>
                      </c:pt>
                      <c:pt idx="7">
                        <c:v>Customer Contact</c:v>
                      </c:pt>
                      <c:pt idx="8">
                        <c:v>Scheduling</c:v>
                      </c:pt>
                      <c:pt idx="9">
                        <c:v>Cleaning</c:v>
                      </c:pt>
                      <c:pt idx="10">
                        <c:v>Business Development</c:v>
                      </c:pt>
                      <c:pt idx="11">
                        <c:v>Administrative Support</c:v>
                      </c:pt>
                      <c:pt idx="12">
                        <c:v>Retail Industry Knowledge</c:v>
                      </c:pt>
                      <c:pt idx="13">
                        <c:v>Staff Management</c:v>
                      </c:pt>
                      <c:pt idx="14">
                        <c:v>Quality Assurance and Control</c:v>
                      </c:pt>
                      <c:pt idx="15">
                        <c:v>Finance</c:v>
                      </c:pt>
                      <c:pt idx="16">
                        <c:v>Stakeholder Management</c:v>
                      </c:pt>
                      <c:pt idx="17">
                        <c:v>Quality Management</c:v>
                      </c:pt>
                      <c:pt idx="18">
                        <c:v>Procurement</c:v>
                      </c:pt>
                      <c:pt idx="19">
                        <c:v>Working wth Patients with a Mental Health Condition</c:v>
                      </c:pt>
                    </c:strCache>
                  </c:strRef>
                </c:cat>
                <c:val>
                  <c:numRef>
                    <c:extLst xmlns:c15="http://schemas.microsoft.com/office/drawing/2012/chart">
                      <c:ext xmlns:c15="http://schemas.microsoft.com/office/drawing/2012/chart" uri="{02D57815-91ED-43cb-92C2-25804820EDAC}">
                        <c15:formulaRef>
                          <c15:sqref>'Technical Vocational'!$D$2:$D$21</c15:sqref>
                        </c15:formulaRef>
                      </c:ext>
                    </c:extLst>
                    <c:numCache>
                      <c:formatCode>#,##0</c:formatCode>
                      <c:ptCount val="20"/>
                      <c:pt idx="0">
                        <c:v>22153</c:v>
                      </c:pt>
                      <c:pt idx="1">
                        <c:v>15090</c:v>
                      </c:pt>
                      <c:pt idx="2">
                        <c:v>13425</c:v>
                      </c:pt>
                      <c:pt idx="3">
                        <c:v>11800</c:v>
                      </c:pt>
                      <c:pt idx="4">
                        <c:v>8815</c:v>
                      </c:pt>
                      <c:pt idx="5">
                        <c:v>7427</c:v>
                      </c:pt>
                      <c:pt idx="6">
                        <c:v>7633</c:v>
                      </c:pt>
                      <c:pt idx="7">
                        <c:v>6728</c:v>
                      </c:pt>
                      <c:pt idx="8">
                        <c:v>4983</c:v>
                      </c:pt>
                      <c:pt idx="9">
                        <c:v>4282</c:v>
                      </c:pt>
                      <c:pt idx="10">
                        <c:v>5353</c:v>
                      </c:pt>
                      <c:pt idx="11">
                        <c:v>4292</c:v>
                      </c:pt>
                      <c:pt idx="12">
                        <c:v>4833</c:v>
                      </c:pt>
                      <c:pt idx="13">
                        <c:v>4607</c:v>
                      </c:pt>
                      <c:pt idx="14">
                        <c:v>3901</c:v>
                      </c:pt>
                      <c:pt idx="15">
                        <c:v>3506</c:v>
                      </c:pt>
                      <c:pt idx="16">
                        <c:v>4360</c:v>
                      </c:pt>
                      <c:pt idx="17">
                        <c:v>3707</c:v>
                      </c:pt>
                      <c:pt idx="18">
                        <c:v>3833</c:v>
                      </c:pt>
                      <c:pt idx="19">
                        <c:v>3887</c:v>
                      </c:pt>
                    </c:numCache>
                  </c:numRef>
                </c:val>
                <c:extLst xmlns:c15="http://schemas.microsoft.com/office/drawing/2012/chart">
                  <c:ext xmlns:c16="http://schemas.microsoft.com/office/drawing/2014/chart" uri="{C3380CC4-5D6E-409C-BE32-E72D297353CC}">
                    <c16:uniqueId val="{00000003-9E0D-4E5A-8363-307E45107C68}"/>
                  </c:ext>
                </c:extLst>
              </c15:ser>
            </c15:filteredBarSeries>
          </c:ext>
        </c:extLst>
      </c:barChart>
      <c:catAx>
        <c:axId val="399260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99259616"/>
        <c:crosses val="autoZero"/>
        <c:auto val="1"/>
        <c:lblAlgn val="ctr"/>
        <c:lblOffset val="100"/>
        <c:noMultiLvlLbl val="0"/>
      </c:catAx>
      <c:valAx>
        <c:axId val="399259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99260600"/>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Employment!$A$11:$A$19</cx:f>
        <cx:lvl ptCount="9">
          <cx:pt idx="0">Managers, Directors and Senior Officials </cx:pt>
          <cx:pt idx="1">Professional Occupations </cx:pt>
          <cx:pt idx="2">Associate Prof and Tech Occupations </cx:pt>
          <cx:pt idx="3">Administrative and Secretarial Occupations </cx:pt>
          <cx:pt idx="4">Skilled Trades Occupations </cx:pt>
          <cx:pt idx="5">Caring, Leisure and Other Service Occupations </cx:pt>
          <cx:pt idx="6">Sales and Customer Service Occupations </cx:pt>
          <cx:pt idx="7">Process, Plant and Machine Operatives </cx:pt>
          <cx:pt idx="8">Elementary Occupations </cx:pt>
        </cx:lvl>
      </cx:strDim>
      <cx:numDim type="size">
        <cx:f>Employment!$E$11:$E$19</cx:f>
        <cx:lvl ptCount="9" formatCode="General">
          <cx:pt idx="0">102900</cx:pt>
          <cx:pt idx="1">190100</cx:pt>
          <cx:pt idx="2">142400</cx:pt>
          <cx:pt idx="3">104700</cx:pt>
          <cx:pt idx="4">93200</cx:pt>
          <cx:pt idx="5">81500</cx:pt>
          <cx:pt idx="6">68100</cx:pt>
          <cx:pt idx="7">61900</cx:pt>
          <cx:pt idx="8">105300</cx:pt>
        </cx:lvl>
      </cx:numDim>
    </cx:data>
  </cx:chartData>
  <cx:chart>
    <cx:plotArea>
      <cx:plotAreaRegion>
        <cx:series layoutId="treemap" uniqueId="{E7E19F0C-3CF7-4027-B0A3-F2B46E662573}">
          <cx:tx>
            <cx:txData>
              <cx:f>Employment!$E$10</cx:f>
              <cx:v>Apr 2018-Mar 2019</cx:v>
            </cx:txData>
          </cx:tx>
          <cx:dataLabels>
            <cx:txPr>
              <a:bodyPr vertOverflow="overflow" horzOverflow="overflow" wrap="square" lIns="0" tIns="0" rIns="0" bIns="0"/>
              <a:lstStyle/>
              <a:p>
                <a:pPr algn="ctr" rtl="0">
                  <a:defRPr sz="1400" b="1" i="0">
                    <a:solidFill>
                      <a:srgbClr val="FFFFFF"/>
                    </a:solidFill>
                    <a:latin typeface="Calibri" panose="020F0502020204030204" pitchFamily="34" charset="0"/>
                    <a:ea typeface="Calibri" panose="020F0502020204030204" pitchFamily="34" charset="0"/>
                    <a:cs typeface="Calibri" panose="020F0502020204030204" pitchFamily="34" charset="0"/>
                  </a:defRPr>
                </a:pPr>
                <a:endParaRPr lang="en-GB" sz="1400" b="1"/>
              </a:p>
            </cx:txPr>
            <cx:visibility seriesName="0" categoryName="1" value="1"/>
            <cx:separator>, </cx:separator>
            <cx:dataLabel idx="5">
              <cx:txPr>
                <a:bodyPr vertOverflow="overflow" horzOverflow="overflow" wrap="square" lIns="0" tIns="0" rIns="0" bIns="0"/>
                <a:lstStyle/>
                <a:p>
                  <a:pPr algn="ctr" rtl="0">
                    <a:defRPr sz="1400"/>
                  </a:pPr>
                  <a:r>
                    <a:rPr lang="en-GB" sz="1400" b="1"/>
                    <a:t>Caring, Leisure and Other Service Occupations , 81500</a:t>
                  </a:r>
                </a:p>
              </cx:txPr>
            </cx:dataLabel>
            <cx:dataLabel idx="6">
              <cx:txPr>
                <a:bodyPr vertOverflow="overflow" horzOverflow="overflow" wrap="square" lIns="0" tIns="0" rIns="0" bIns="0"/>
                <a:lstStyle/>
                <a:p>
                  <a:pPr algn="ctr" rtl="0">
                    <a:defRPr sz="1400"/>
                  </a:pPr>
                  <a:r>
                    <a:rPr lang="en-GB" sz="1400" b="1"/>
                    <a:t>Sales and Customer Service Occupations , 68100</a:t>
                  </a:r>
                </a:p>
              </cx:txPr>
            </cx:dataLabel>
          </cx:dataLabels>
          <cx:dataId val="0"/>
          <cx:layoutPr/>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Location!$A$2:$A$22</cx:f>
        <cx:lvl ptCount="21">
          <cx:pt idx="0">Milton Keynes</cx:pt>
          <cx:pt idx="1">Northampton</cx:pt>
          <cx:pt idx="2">Luton</cx:pt>
          <cx:pt idx="3">Bedford</cx:pt>
          <cx:pt idx="4">Kettering</cx:pt>
          <cx:pt idx="5">Corby</cx:pt>
          <cx:pt idx="6">Wellingborough</cx:pt>
          <cx:pt idx="7">Dunstable</cx:pt>
          <cx:pt idx="8">Daventry</cx:pt>
          <cx:pt idx="9">Leighton Buzzard</cx:pt>
          <cx:pt idx="10">Rushden</cx:pt>
          <cx:pt idx="11">Biggleswade</cx:pt>
          <cx:pt idx="12">Towcester</cx:pt>
          <cx:pt idx="13">Brackley</cx:pt>
          <cx:pt idx="14">Sandy</cx:pt>
          <cx:pt idx="15">Crick</cx:pt>
          <cx:pt idx="16">Newport Pagnell</cx:pt>
          <cx:pt idx="17">Cranfield</cx:pt>
          <cx:pt idx="18">Shefford</cx:pt>
          <cx:pt idx="19">Ampthill</cx:pt>
          <cx:pt idx="20">Moulton</cx:pt>
        </cx:lvl>
      </cx:strDim>
      <cx:numDim type="size">
        <cx:f>Location!$E$2:$E$22</cx:f>
        <cx:lvl ptCount="21" formatCode="#,##0">
          <cx:pt idx="0">41483</cx:pt>
          <cx:pt idx="1">28655</cx:pt>
          <cx:pt idx="2">17648</cx:pt>
          <cx:pt idx="3">16768</cx:pt>
          <cx:pt idx="4">6145</cx:pt>
          <cx:pt idx="5">5281</cx:pt>
          <cx:pt idx="6">4492</cx:pt>
          <cx:pt idx="7">3397</cx:pt>
          <cx:pt idx="8">3038</cx:pt>
          <cx:pt idx="9">2322</cx:pt>
          <cx:pt idx="10">1496</cx:pt>
          <cx:pt idx="11">1372</cx:pt>
          <cx:pt idx="12">1003</cx:pt>
          <cx:pt idx="13">904</cx:pt>
          <cx:pt idx="14">886</cx:pt>
          <cx:pt idx="15">646</cx:pt>
          <cx:pt idx="16">596</cx:pt>
          <cx:pt idx="17">531</cx:pt>
          <cx:pt idx="18">503</cx:pt>
          <cx:pt idx="19">328</cx:pt>
          <cx:pt idx="20">276</cx:pt>
        </cx:lvl>
      </cx:numDim>
    </cx:data>
  </cx:chartData>
  <cx:chart>
    <cx:plotArea>
      <cx:plotAreaRegion>
        <cx:series layoutId="treemap" uniqueId="{EDD204ED-F859-46F6-979A-E97FB52D9632}">
          <cx:tx>
            <cx:txData>
              <cx:f>Location!$E$1</cx:f>
              <cx:v>YTD 19092019</cx:v>
            </cx:txData>
          </cx:tx>
          <cx:dataLabels>
            <cx:txPr>
              <a:bodyPr vertOverflow="overflow" horzOverflow="overflow" wrap="square" lIns="0" tIns="0" rIns="0" bIns="0"/>
              <a:lstStyle/>
              <a:p>
                <a:pPr algn="ctr" rtl="0">
                  <a:defRPr sz="1400" b="1" i="0">
                    <a:solidFill>
                      <a:srgbClr val="FFFFFF"/>
                    </a:solidFill>
                    <a:latin typeface="Calibri" panose="020F0502020204030204" pitchFamily="34" charset="0"/>
                    <a:ea typeface="Calibri" panose="020F0502020204030204" pitchFamily="34" charset="0"/>
                    <a:cs typeface="Calibri" panose="020F0502020204030204" pitchFamily="34" charset="0"/>
                  </a:defRPr>
                </a:pPr>
                <a:endParaRPr lang="en-GB" sz="1400" b="1"/>
              </a:p>
            </cx:txPr>
            <cx:visibility seriesName="0" categoryName="1" value="0"/>
            <cx:dataLabel idx="0">
              <cx:txPr>
                <a:bodyPr vertOverflow="overflow" horzOverflow="overflow" wrap="square" lIns="0" tIns="0" rIns="0" bIns="0"/>
                <a:lstStyle/>
                <a:p>
                  <a:pPr algn="ctr" rtl="0">
                    <a:defRPr sz="1800"/>
                  </a:pPr>
                  <a:r>
                    <a:rPr lang="en-GB" sz="1800" b="1"/>
                    <a:t>Milton Keynes</a:t>
                  </a:r>
                </a:p>
              </cx:txPr>
            </cx:dataLabel>
            <cx:dataLabel idx="1">
              <cx:txPr>
                <a:bodyPr vertOverflow="overflow" horzOverflow="overflow" wrap="square" lIns="0" tIns="0" rIns="0" bIns="0"/>
                <a:lstStyle/>
                <a:p>
                  <a:pPr algn="ctr" rtl="0">
                    <a:defRPr sz="1800"/>
                  </a:pPr>
                  <a:r>
                    <a:rPr lang="en-GB" sz="1800" b="1"/>
                    <a:t>Northampton</a:t>
                  </a:r>
                </a:p>
              </cx:txPr>
            </cx:dataLabel>
            <cx:dataLabel idx="2">
              <cx:txPr>
                <a:bodyPr vertOverflow="overflow" horzOverflow="overflow" wrap="square" lIns="0" tIns="0" rIns="0" bIns="0"/>
                <a:lstStyle/>
                <a:p>
                  <a:pPr algn="ctr" rtl="0">
                    <a:defRPr sz="1800"/>
                  </a:pPr>
                  <a:r>
                    <a:rPr lang="en-GB" sz="1800" b="1"/>
                    <a:t>Luton</a:t>
                  </a:r>
                </a:p>
              </cx:txPr>
            </cx:dataLabel>
            <cx:dataLabel idx="3">
              <cx:txPr>
                <a:bodyPr vertOverflow="overflow" horzOverflow="overflow" wrap="square" lIns="0" tIns="0" rIns="0" bIns="0"/>
                <a:lstStyle/>
                <a:p>
                  <a:pPr algn="ctr" rtl="0">
                    <a:defRPr sz="1800"/>
                  </a:pPr>
                  <a:r>
                    <a:rPr lang="en-GB" sz="1800" b="1"/>
                    <a:t>Bedford</a:t>
                  </a:r>
                </a:p>
              </cx:txPr>
            </cx:dataLabel>
            <cx:dataLabel idx="4">
              <cx:txPr>
                <a:bodyPr vertOverflow="overflow" horzOverflow="overflow" wrap="square" lIns="0" tIns="0" rIns="0" bIns="0"/>
                <a:lstStyle/>
                <a:p>
                  <a:pPr algn="ctr" rtl="0">
                    <a:defRPr sz="1600"/>
                  </a:pPr>
                  <a:r>
                    <a:rPr lang="en-GB" sz="1600" b="1"/>
                    <a:t>Kettering</a:t>
                  </a:r>
                </a:p>
              </cx:txPr>
            </cx:dataLabel>
            <cx:dataLabel idx="5">
              <cx:txPr>
                <a:bodyPr vertOverflow="overflow" horzOverflow="overflow" wrap="square" lIns="0" tIns="0" rIns="0" bIns="0"/>
                <a:lstStyle/>
                <a:p>
                  <a:pPr algn="ctr" rtl="0">
                    <a:defRPr sz="1600"/>
                  </a:pPr>
                  <a:r>
                    <a:rPr lang="en-GB" sz="1600" b="1"/>
                    <a:t>Corby</a:t>
                  </a:r>
                </a:p>
              </cx:txPr>
            </cx:dataLabel>
            <cx:dataLabel idx="6">
              <cx:txPr>
                <a:bodyPr vertOverflow="overflow" horzOverflow="overflow" wrap="square" lIns="0" tIns="0" rIns="0" bIns="0"/>
                <a:lstStyle/>
                <a:p>
                  <a:pPr algn="ctr" rtl="0">
                    <a:defRPr sz="1050"/>
                  </a:pPr>
                  <a:r>
                    <a:rPr lang="en-GB" sz="1050" b="1"/>
                    <a:t>Wellingborough</a:t>
                  </a:r>
                </a:p>
              </cx:txPr>
            </cx:dataLabel>
            <cx:dataLabel idx="10">
              <cx:txPr>
                <a:bodyPr vertOverflow="overflow" horzOverflow="overflow" wrap="square" lIns="0" tIns="0" rIns="0" bIns="0"/>
                <a:lstStyle/>
                <a:p>
                  <a:pPr algn="ctr" rtl="0">
                    <a:defRPr sz="1000"/>
                  </a:pPr>
                  <a:r>
                    <a:rPr lang="en-GB" sz="1000" b="1"/>
                    <a:t>Rushden</a:t>
                  </a:r>
                </a:p>
              </cx:txPr>
            </cx:dataLabel>
            <cx:dataLabel idx="11">
              <cx:txPr>
                <a:bodyPr vertOverflow="overflow" horzOverflow="overflow" wrap="square" lIns="0" tIns="0" rIns="0" bIns="0"/>
                <a:lstStyle/>
                <a:p>
                  <a:pPr algn="ctr" rtl="0">
                    <a:defRPr sz="900"/>
                  </a:pPr>
                  <a:r>
                    <a:rPr lang="en-GB" sz="900" b="1"/>
                    <a:t>Biggleswade</a:t>
                  </a:r>
                </a:p>
              </cx:txPr>
            </cx:dataLabel>
            <cx:dataLabel idx="12">
              <cx:txPr>
                <a:bodyPr vertOverflow="overflow" horzOverflow="overflow" wrap="square" lIns="0" tIns="0" rIns="0" bIns="0"/>
                <a:lstStyle/>
                <a:p>
                  <a:pPr algn="ctr" rtl="0">
                    <a:defRPr sz="900"/>
                  </a:pPr>
                  <a:r>
                    <a:rPr lang="en-GB" sz="900" b="1"/>
                    <a:t>Towcester</a:t>
                  </a:r>
                </a:p>
              </cx:txPr>
            </cx:dataLabel>
            <cx:dataLabel idx="13">
              <cx:txPr>
                <a:bodyPr vertOverflow="overflow" horzOverflow="overflow" wrap="square" lIns="0" tIns="0" rIns="0" bIns="0"/>
                <a:lstStyle/>
                <a:p>
                  <a:pPr algn="ctr" rtl="0">
                    <a:defRPr sz="900"/>
                  </a:pPr>
                  <a:r>
                    <a:rPr lang="en-GB" sz="900" b="1"/>
                    <a:t>Brackley</a:t>
                  </a:r>
                </a:p>
              </cx:txPr>
            </cx:dataLabel>
            <cx:dataLabel idx="14">
              <cx:txPr>
                <a:bodyPr vertOverflow="overflow" horzOverflow="overflow" wrap="square" lIns="0" tIns="0" rIns="0" bIns="0"/>
                <a:lstStyle/>
                <a:p>
                  <a:pPr algn="ctr" rtl="0">
                    <a:defRPr sz="900"/>
                  </a:pPr>
                  <a:r>
                    <a:rPr lang="en-GB" sz="900" b="1"/>
                    <a:t>Sandy</a:t>
                  </a:r>
                </a:p>
              </cx:txPr>
            </cx:dataLabel>
            <cx:dataLabel idx="15">
              <cx:txPr>
                <a:bodyPr vertOverflow="overflow" horzOverflow="overflow" wrap="square" lIns="0" tIns="0" rIns="0" bIns="0"/>
                <a:lstStyle/>
                <a:p>
                  <a:pPr algn="ctr" rtl="0">
                    <a:defRPr sz="900"/>
                  </a:pPr>
                  <a:r>
                    <a:rPr lang="en-GB" sz="900" b="1"/>
                    <a:t>Crick</a:t>
                  </a:r>
                </a:p>
              </cx:txPr>
            </cx:dataLabel>
            <cx:dataLabel idx="16">
              <cx:txPr>
                <a:bodyPr vertOverflow="overflow" horzOverflow="overflow" wrap="square" lIns="0" tIns="0" rIns="0" bIns="0"/>
                <a:lstStyle/>
                <a:p>
                  <a:pPr algn="ctr" rtl="0">
                    <a:defRPr sz="800"/>
                  </a:pPr>
                  <a:r>
                    <a:rPr lang="en-GB" sz="800" b="1"/>
                    <a:t>Newport Pagnell</a:t>
                  </a:r>
                </a:p>
              </cx:txPr>
            </cx:dataLabel>
            <cx:dataLabel idx="17">
              <cx:txPr>
                <a:bodyPr vertOverflow="overflow" horzOverflow="overflow" wrap="square" lIns="0" tIns="0" rIns="0" bIns="0"/>
                <a:lstStyle/>
                <a:p>
                  <a:pPr algn="ctr" rtl="0">
                    <a:defRPr sz="800"/>
                  </a:pPr>
                  <a:r>
                    <a:rPr lang="en-GB" sz="800" b="1"/>
                    <a:t>Cranfield</a:t>
                  </a:r>
                </a:p>
              </cx:txPr>
            </cx:dataLabel>
            <cx:dataLabel idx="18">
              <cx:txPr>
                <a:bodyPr vertOverflow="overflow" horzOverflow="overflow" wrap="square" lIns="0" tIns="0" rIns="0" bIns="0"/>
                <a:lstStyle/>
                <a:p>
                  <a:pPr algn="ctr" rtl="0">
                    <a:defRPr sz="800"/>
                  </a:pPr>
                  <a:r>
                    <a:rPr lang="en-GB" sz="800" b="1"/>
                    <a:t>Shefford</a:t>
                  </a:r>
                </a:p>
              </cx:txPr>
            </cx:dataLabel>
            <cx:dataLabel idx="19">
              <cx:txPr>
                <a:bodyPr vertOverflow="overflow" horzOverflow="overflow" wrap="square" lIns="0" tIns="0" rIns="0" bIns="0"/>
                <a:lstStyle/>
                <a:p>
                  <a:pPr algn="ctr" rtl="0">
                    <a:defRPr sz="800"/>
                  </a:pPr>
                  <a:r>
                    <a:rPr lang="en-GB" sz="800" b="1"/>
                    <a:t>Ampthill</a:t>
                  </a:r>
                </a:p>
              </cx:txPr>
            </cx:dataLabel>
            <cx:dataLabel idx="20">
              <cx:txPr>
                <a:bodyPr vertOverflow="overflow" horzOverflow="overflow" wrap="square" lIns="0" tIns="0" rIns="0" bIns="0"/>
                <a:lstStyle/>
                <a:p>
                  <a:pPr algn="ctr" rtl="0">
                    <a:defRPr sz="800"/>
                  </a:pPr>
                  <a:r>
                    <a:rPr lang="en-GB" sz="800" b="1"/>
                    <a:t>Moulton</a:t>
                  </a:r>
                </a:p>
              </cx:txPr>
            </cx:dataLabel>
          </cx:dataLabels>
          <cx:dataId val="0"/>
          <cx:layoutPr/>
        </cx:series>
      </cx:plotAreaRegion>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Digital!$A$2:$A$16</cx:f>
        <cx:lvl ptCount="15">
          <cx:pt idx="0">Microsoft Excel</cx:pt>
          <cx:pt idx="1">Microsoft Office</cx:pt>
          <cx:pt idx="2">SQL</cx:pt>
          <cx:pt idx="3">Microsoft Word</cx:pt>
          <cx:pt idx="4">SAP</cx:pt>
          <cx:pt idx="5">Microsoft Powerpoint</cx:pt>
          <cx:pt idx="6">AutoCAD</cx:pt>
          <cx:pt idx="7">Software Development</cx:pt>
          <cx:pt idx="8">Enterprise Resource Planning (ERP)</cx:pt>
          <cx:pt idx="9">JavaScript</cx:pt>
          <cx:pt idx="10">Microsoft C#</cx:pt>
          <cx:pt idx="11">LinkedIn</cx:pt>
          <cx:pt idx="12">Facebook</cx:pt>
          <cx:pt idx="13">Java</cx:pt>
          <cx:pt idx="14">Oracle</cx:pt>
        </cx:lvl>
      </cx:strDim>
      <cx:numDim type="size">
        <cx:f>Digital!$E$2:$E$16</cx:f>
        <cx:lvl ptCount="15" formatCode="#,##0">
          <cx:pt idx="0">14634</cx:pt>
          <cx:pt idx="1">8227</cx:pt>
          <cx:pt idx="2">3268</cx:pt>
          <cx:pt idx="3">3228</cx:pt>
          <cx:pt idx="4">2776</cx:pt>
          <cx:pt idx="5">2751</cx:pt>
          <cx:pt idx="6">2279</cx:pt>
          <cx:pt idx="7">1984</cx:pt>
          <cx:pt idx="8">1704</cx:pt>
          <cx:pt idx="9">1654</cx:pt>
          <cx:pt idx="10">1642</cx:pt>
          <cx:pt idx="11">1586</cx:pt>
          <cx:pt idx="12">1420</cx:pt>
          <cx:pt idx="13">1311</cx:pt>
          <cx:pt idx="14">1290</cx:pt>
        </cx:lvl>
      </cx:numDim>
    </cx:data>
  </cx:chartData>
  <cx:chart>
    <cx:plotArea>
      <cx:plotAreaRegion>
        <cx:series layoutId="treemap" uniqueId="{E5A15A55-C2FD-4347-AFF2-AF233E365A52}">
          <cx:tx>
            <cx:txData>
              <cx:f>Digital!$E$1</cx:f>
              <cx:v>YTD 19092019</cx:v>
            </cx:txData>
          </cx:tx>
          <cx:dataLabels>
            <cx:txPr>
              <a:bodyPr vertOverflow="overflow" horzOverflow="overflow" wrap="square" lIns="0" tIns="0" rIns="0" bIns="0"/>
              <a:lstStyle/>
              <a:p>
                <a:pPr algn="ctr" rtl="0">
                  <a:defRPr sz="1400" b="1" i="0">
                    <a:solidFill>
                      <a:srgbClr val="FFFFFF"/>
                    </a:solidFill>
                    <a:latin typeface="Calibri" panose="020F0502020204030204" pitchFamily="34" charset="0"/>
                    <a:ea typeface="Calibri" panose="020F0502020204030204" pitchFamily="34" charset="0"/>
                    <a:cs typeface="Calibri" panose="020F0502020204030204" pitchFamily="34" charset="0"/>
                  </a:defRPr>
                </a:pPr>
                <a:endParaRPr lang="en-GB" sz="1400" b="1"/>
              </a:p>
            </cx:txPr>
            <cx:dataLabel idx="0">
              <cx:txPr>
                <a:bodyPr vertOverflow="overflow" horzOverflow="overflow" wrap="square" lIns="0" tIns="0" rIns="0" bIns="0"/>
                <a:lstStyle/>
                <a:p>
                  <a:pPr algn="ctr" rtl="0">
                    <a:defRPr sz="1800"/>
                  </a:pPr>
                  <a:r>
                    <a:rPr lang="en-GB" sz="1800" b="1"/>
                    <a:t>Microsoft Excel</a:t>
                  </a:r>
                </a:p>
              </cx:txPr>
            </cx:dataLabel>
            <cx:dataLabel idx="1">
              <cx:txPr>
                <a:bodyPr vertOverflow="overflow" horzOverflow="overflow" wrap="square" lIns="0" tIns="0" rIns="0" bIns="0"/>
                <a:lstStyle/>
                <a:p>
                  <a:pPr algn="ctr" rtl="0">
                    <a:defRPr sz="1800"/>
                  </a:pPr>
                  <a:r>
                    <a:rPr lang="en-GB" sz="1800" b="1"/>
                    <a:t>Microsoft Office</a:t>
                  </a:r>
                </a:p>
              </cx:txPr>
            </cx:dataLabel>
            <cx:dataLabel idx="2">
              <cx:txPr>
                <a:bodyPr vertOverflow="overflow" horzOverflow="overflow" wrap="square" lIns="0" tIns="0" rIns="0" bIns="0"/>
                <a:lstStyle/>
                <a:p>
                  <a:pPr algn="ctr" rtl="0">
                    <a:defRPr sz="1800"/>
                  </a:pPr>
                  <a:r>
                    <a:rPr lang="en-GB" sz="1800" b="1"/>
                    <a:t>SQL</a:t>
                  </a:r>
                </a:p>
              </cx:txPr>
            </cx:dataLabel>
            <cx:dataLabel idx="3">
              <cx:txPr>
                <a:bodyPr vertOverflow="overflow" horzOverflow="overflow" wrap="square" lIns="0" tIns="0" rIns="0" bIns="0"/>
                <a:lstStyle/>
                <a:p>
                  <a:pPr algn="ctr" rtl="0">
                    <a:defRPr sz="1600"/>
                  </a:pPr>
                  <a:r>
                    <a:rPr lang="en-GB" sz="1600" b="1"/>
                    <a:t>Microsoft Word</a:t>
                  </a:r>
                </a:p>
              </cx:txPr>
            </cx:dataLabel>
            <cx:dataLabel idx="4">
              <cx:txPr>
                <a:bodyPr vertOverflow="overflow" horzOverflow="overflow" wrap="square" lIns="0" tIns="0" rIns="0" bIns="0"/>
                <a:lstStyle/>
                <a:p>
                  <a:pPr algn="ctr" rtl="0">
                    <a:defRPr sz="1600"/>
                  </a:pPr>
                  <a:r>
                    <a:rPr lang="en-GB" sz="1600" b="1"/>
                    <a:t>SAP</a:t>
                  </a:r>
                </a:p>
              </cx:txPr>
            </cx:dataLabel>
            <cx:dataLabel idx="5">
              <cx:txPr>
                <a:bodyPr vertOverflow="overflow" horzOverflow="overflow" wrap="square" lIns="0" tIns="0" rIns="0" bIns="0"/>
                <a:lstStyle/>
                <a:p>
                  <a:pPr algn="ctr" rtl="0">
                    <a:defRPr sz="1600"/>
                  </a:pPr>
                  <a:r>
                    <a:rPr lang="en-GB" sz="1600" b="1"/>
                    <a:t>Microsoft Powerpoint</a:t>
                  </a:r>
                </a:p>
              </cx:txPr>
            </cx:dataLabel>
            <cx:dataLabel idx="6">
              <cx:txPr>
                <a:bodyPr vertOverflow="overflow" horzOverflow="overflow" wrap="square" lIns="0" tIns="0" rIns="0" bIns="0"/>
                <a:lstStyle/>
                <a:p>
                  <a:pPr algn="ctr" rtl="0">
                    <a:defRPr sz="1600"/>
                  </a:pPr>
                  <a:r>
                    <a:rPr lang="en-GB" sz="1600" b="1"/>
                    <a:t>AutoCAD</a:t>
                  </a:r>
                </a:p>
              </cx:txPr>
            </cx:dataLabel>
            <cx:dataLabel idx="7">
              <cx:txPr>
                <a:bodyPr vertOverflow="overflow" horzOverflow="overflow" wrap="square" lIns="0" tIns="0" rIns="0" bIns="0"/>
                <a:lstStyle/>
                <a:p>
                  <a:pPr algn="ctr" rtl="0">
                    <a:defRPr/>
                  </a:pPr>
                  <a:r>
                    <a:rPr lang="en-GB" sz="1400" b="1"/>
                    <a:t>Software Development</a:t>
                  </a:r>
                </a:p>
              </cx:txPr>
            </cx:dataLabel>
            <cx:dataLabel idx="12">
              <cx:txPr>
                <a:bodyPr vertOverflow="overflow" horzOverflow="overflow" wrap="square" lIns="0" tIns="0" rIns="0" bIns="0"/>
                <a:lstStyle/>
                <a:p>
                  <a:pPr algn="ctr" rtl="0">
                    <a:defRPr sz="1100"/>
                  </a:pPr>
                  <a:r>
                    <a:rPr lang="en-GB" sz="1100" b="1"/>
                    <a:t>Facebook</a:t>
                  </a:r>
                </a:p>
              </cx:txPr>
            </cx:dataLabel>
          </cx:dataLabels>
          <cx:dataId val="0"/>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9A7D3AC-2128-4265-B45A-986319FE6882}" type="datetimeFigureOut">
              <a:rPr lang="en-GB" smtClean="0"/>
              <a:t>24/09/2019</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926AA30-D4A6-4EE8-B807-042511D2B9E1}" type="slidenum">
              <a:rPr lang="en-GB" smtClean="0"/>
              <a:t>‹#›</a:t>
            </a:fld>
            <a:endParaRPr lang="en-GB"/>
          </a:p>
        </p:txBody>
      </p:sp>
    </p:spTree>
    <p:extLst>
      <p:ext uri="{BB962C8B-B14F-4D97-AF65-F5344CB8AC3E}">
        <p14:creationId xmlns:p14="http://schemas.microsoft.com/office/powerpoint/2010/main" val="184396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26AA30-D4A6-4EE8-B807-042511D2B9E1}" type="slidenum">
              <a:rPr lang="en-GB" smtClean="0"/>
              <a:t>1</a:t>
            </a:fld>
            <a:endParaRPr lang="en-GB"/>
          </a:p>
        </p:txBody>
      </p:sp>
    </p:spTree>
    <p:extLst>
      <p:ext uri="{BB962C8B-B14F-4D97-AF65-F5344CB8AC3E}">
        <p14:creationId xmlns:p14="http://schemas.microsoft.com/office/powerpoint/2010/main" val="3049237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5213" y="614363"/>
            <a:ext cx="4352925" cy="3265487"/>
          </a:xfrm>
        </p:spPr>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26AA30-D4A6-4EE8-B807-042511D2B9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01149BB9-F99F-4926-8D4D-40994C0FB992}"/>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505273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480" y="4751579"/>
            <a:ext cx="5984052" cy="3887798"/>
          </a:xfrm>
        </p:spPr>
        <p:txBody>
          <a:bodyPr/>
          <a:lstStyle/>
          <a:p>
            <a:r>
              <a:rPr lang="en-GB" sz="1800" dirty="0"/>
              <a:t>Looking at them individually.</a:t>
            </a:r>
          </a:p>
          <a:p>
            <a:endParaRPr lang="en-GB" sz="1800" dirty="0"/>
          </a:p>
          <a:p>
            <a:r>
              <a:rPr lang="en-GB" sz="1800" dirty="0"/>
              <a:t>High Performance Technology has a number of elements.</a:t>
            </a:r>
          </a:p>
          <a:p>
            <a:endParaRPr lang="en-GB" sz="1800" dirty="0"/>
          </a:p>
          <a:p>
            <a:r>
              <a:rPr lang="en-GB" sz="1800" dirty="0"/>
              <a:t>The Automotive sector includes</a:t>
            </a:r>
          </a:p>
          <a:p>
            <a:pPr marL="171450" indent="-171450">
              <a:buFont typeface="Arial" panose="020B0604020202020204" pitchFamily="34" charset="0"/>
              <a:buChar char="•"/>
            </a:pPr>
            <a:r>
              <a:rPr lang="en-GB" sz="1800" dirty="0"/>
              <a:t>‘Motorsport Valley’ – F1 teams including Red Bull and Mercedes, Silverstone, Rockingham Santa Pod</a:t>
            </a:r>
          </a:p>
          <a:p>
            <a:pPr marL="171450" indent="-171450">
              <a:buFont typeface="Arial" panose="020B0604020202020204" pitchFamily="34" charset="0"/>
              <a:buChar char="•"/>
            </a:pPr>
            <a:r>
              <a:rPr lang="en-GB" sz="1800" dirty="0"/>
              <a:t>Auto Manufacturers/Design – Vauxhall, Nissan, Aston Martin, Brahms electric</a:t>
            </a:r>
          </a:p>
          <a:p>
            <a:pPr marL="171450" indent="-171450">
              <a:buFont typeface="Arial" panose="020B0604020202020204" pitchFamily="34" charset="0"/>
              <a:buChar char="•"/>
            </a:pPr>
            <a:r>
              <a:rPr lang="en-GB" sz="1800" dirty="0"/>
              <a:t>Sales/Marketing HQs – Suzuki, Mercedes , VW Financial, Ducati, etc.</a:t>
            </a:r>
          </a:p>
          <a:p>
            <a:pPr marL="171450" indent="-171450">
              <a:buFont typeface="Arial" panose="020B0604020202020204" pitchFamily="34" charset="0"/>
              <a:buChar char="•"/>
            </a:pPr>
            <a:r>
              <a:rPr lang="en-GB" sz="1800" dirty="0"/>
              <a:t>Motor Vehicle Components – SKF, </a:t>
            </a:r>
            <a:r>
              <a:rPr lang="en-GB" sz="1800" dirty="0" err="1"/>
              <a:t>Prodrive</a:t>
            </a:r>
            <a:r>
              <a:rPr lang="en-GB" sz="1800" dirty="0"/>
              <a:t>, TTI Group, etc.</a:t>
            </a:r>
          </a:p>
          <a:p>
            <a:pPr marL="171450" indent="-171450">
              <a:buFont typeface="Arial" panose="020B0604020202020204" pitchFamily="34" charset="0"/>
              <a:buChar char="•"/>
            </a:pPr>
            <a:r>
              <a:rPr lang="en-GB" sz="1800" dirty="0"/>
              <a:t>Armoured Vehicles – Lockheed Martin</a:t>
            </a:r>
          </a:p>
          <a:p>
            <a:pPr marL="171450" indent="-171450">
              <a:buFont typeface="Arial" panose="020B0604020202020204" pitchFamily="34" charset="0"/>
              <a:buChar char="•"/>
            </a:pPr>
            <a:r>
              <a:rPr lang="en-GB" sz="1800" dirty="0"/>
              <a:t>Testing – Millbrook, </a:t>
            </a:r>
          </a:p>
          <a:p>
            <a:endParaRPr lang="en-GB" dirty="0"/>
          </a:p>
        </p:txBody>
      </p:sp>
      <p:sp>
        <p:nvSpPr>
          <p:cNvPr id="4" name="Slide Number Placeholder 3"/>
          <p:cNvSpPr>
            <a:spLocks noGrp="1"/>
          </p:cNvSpPr>
          <p:nvPr>
            <p:ph type="sldNum" sz="quarter" idx="10"/>
          </p:nvPr>
        </p:nvSpPr>
        <p:spPr/>
        <p:txBody>
          <a:bodyPr/>
          <a:lstStyle/>
          <a:p>
            <a:fld id="{F4D85A71-2259-4943-A7AE-B31A8EF02AC6}" type="slidenum">
              <a:rPr lang="en-GB" smtClean="0"/>
              <a:t>11</a:t>
            </a:fld>
            <a:endParaRPr lang="en-GB"/>
          </a:p>
        </p:txBody>
      </p:sp>
    </p:spTree>
    <p:extLst>
      <p:ext uri="{BB962C8B-B14F-4D97-AF65-F5344CB8AC3E}">
        <p14:creationId xmlns:p14="http://schemas.microsoft.com/office/powerpoint/2010/main" val="3481166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55988" y="373063"/>
            <a:ext cx="2566987" cy="1927225"/>
          </a:xfrm>
        </p:spPr>
      </p:sp>
      <p:sp>
        <p:nvSpPr>
          <p:cNvPr id="3" name="Notes Placeholder 2"/>
          <p:cNvSpPr>
            <a:spLocks noGrp="1"/>
          </p:cNvSpPr>
          <p:nvPr>
            <p:ph type="body" idx="1"/>
          </p:nvPr>
        </p:nvSpPr>
        <p:spPr>
          <a:xfrm>
            <a:off x="600442" y="2391479"/>
            <a:ext cx="8842872" cy="3943129"/>
          </a:xfrm>
        </p:spPr>
        <p:txBody>
          <a:bodyPr/>
          <a:lstStyle/>
          <a:p>
            <a:r>
              <a:rPr lang="en-GB" dirty="0"/>
              <a:t>The activity to support enabling and re-engagement into work, together with re-skilling and  up-skilling, will be primarily supported through the European Social Fund with an estimated value of £27m.</a:t>
            </a:r>
          </a:p>
          <a:p>
            <a:endParaRPr lang="en-GB" dirty="0"/>
          </a:p>
          <a:p>
            <a:r>
              <a:rPr lang="en-GB" dirty="0"/>
              <a:t>This will include:</a:t>
            </a:r>
          </a:p>
          <a:p>
            <a:pPr marL="171450" indent="-171450">
              <a:buFont typeface="Arial" panose="020B0604020202020204" pitchFamily="34" charset="0"/>
              <a:buChar char="•"/>
            </a:pPr>
            <a:r>
              <a:rPr lang="en-GB" dirty="0"/>
              <a:t>Access to employment for unemployed individuals who are furthest away from the job market allowing them to tackle barriers to work and enter sustainable employment</a:t>
            </a:r>
          </a:p>
          <a:p>
            <a:pPr marL="171450" indent="-171450">
              <a:buFont typeface="Arial" panose="020B0604020202020204" pitchFamily="34" charset="0"/>
              <a:buChar char="•"/>
            </a:pPr>
            <a:r>
              <a:rPr lang="en-GB" dirty="0"/>
              <a:t>Holistic Support to young people to be work ready for NEET and pre-NEET. This includes lone parents and carers. Particular focus on those who have a disability</a:t>
            </a:r>
          </a:p>
          <a:p>
            <a:pPr marL="171450" indent="-171450">
              <a:buFont typeface="Arial" panose="020B0604020202020204" pitchFamily="34" charset="0"/>
              <a:buChar char="•"/>
            </a:pPr>
            <a:r>
              <a:rPr lang="en-GB" dirty="0"/>
              <a:t>Active inclusion for those more distant from the labour market, facing multiple complex barriers to gain or progress within employment. This cohort include the homeless, ex-offenders, troubled families, re-engagement of those needing mental well being support, long-term unemployed and parent returners </a:t>
            </a:r>
          </a:p>
          <a:p>
            <a:pPr marL="171450" indent="-171450">
              <a:buFont typeface="Arial" panose="020B0604020202020204" pitchFamily="34" charset="0"/>
              <a:buChar char="•"/>
            </a:pPr>
            <a:r>
              <a:rPr lang="en-GB" dirty="0"/>
              <a:t>Access to lifelong learning to improve skills for those in work, especially those at risk due to skill deficiencies. Pre-qualification initiatives for individuals that have low literacy levels, work with SME’s around individual CPD, support employed individuals with a disability or mental health issue to access support and support for over 50’s to develop skills</a:t>
            </a:r>
          </a:p>
          <a:p>
            <a:pPr marL="171450" indent="-171450">
              <a:buFont typeface="Arial" panose="020B0604020202020204" pitchFamily="34" charset="0"/>
              <a:buChar char="•"/>
            </a:pPr>
            <a:r>
              <a:rPr lang="en-GB" dirty="0"/>
              <a:t>Improving labour markets relevance of training and educations systems through employer participation and engagement by providing training from level 2-3 upwards developing innovative brokerage models focusing on engagement, providing the training and recruitment of apprenticeship assessors at all levels, building capacity for SMEs to help  understand the benefits and opportunities of apprenticeship, internship and work placement programmes and champion support for self-employment and skills development for SME owners especially for women and entrepreneurs from BAME communities.</a:t>
            </a:r>
          </a:p>
          <a:p>
            <a:pPr marL="171450" indent="-171450">
              <a:buFont typeface="Arial" panose="020B0604020202020204" pitchFamily="34" charset="0"/>
              <a:buChar char="•"/>
            </a:pPr>
            <a:endParaRPr lang="en-GB" dirty="0"/>
          </a:p>
          <a:p>
            <a:r>
              <a:rPr lang="en-GB" dirty="0"/>
              <a:t>Particular focus on:</a:t>
            </a:r>
          </a:p>
          <a:p>
            <a:pPr marL="171450" indent="-171450">
              <a:buFont typeface="Arial" panose="020B0604020202020204" pitchFamily="34" charset="0"/>
              <a:buChar char="•"/>
            </a:pPr>
            <a:r>
              <a:rPr lang="en-GB" dirty="0"/>
              <a:t>female and BAME participation </a:t>
            </a:r>
          </a:p>
          <a:p>
            <a:pPr marL="171450" indent="-171450">
              <a:buFont typeface="Arial" panose="020B0604020202020204" pitchFamily="34" charset="0"/>
              <a:buChar char="•"/>
            </a:pPr>
            <a:r>
              <a:rPr lang="en-GB" dirty="0"/>
              <a:t>SME engagement </a:t>
            </a:r>
          </a:p>
          <a:p>
            <a:pPr marL="171450" indent="-171450">
              <a:buFont typeface="Arial" panose="020B0604020202020204" pitchFamily="34" charset="0"/>
              <a:buChar char="•"/>
            </a:pPr>
            <a:r>
              <a:rPr lang="en-GB" dirty="0"/>
              <a:t>Construction and health and social care sectors</a:t>
            </a:r>
          </a:p>
          <a:p>
            <a:pPr marL="171450" indent="-171450">
              <a:buFont typeface="Arial" panose="020B0604020202020204" pitchFamily="34" charset="0"/>
              <a:buChar char="•"/>
            </a:pPr>
            <a:r>
              <a:rPr lang="en-GB" dirty="0"/>
              <a:t>Rural communities</a:t>
            </a:r>
          </a:p>
          <a:p>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8926AA30-D4A6-4EE8-B807-042511D2B9E1}" type="slidenum">
              <a:rPr lang="en-GB" smtClean="0"/>
              <a:t>12</a:t>
            </a:fld>
            <a:endParaRPr lang="en-GB"/>
          </a:p>
        </p:txBody>
      </p:sp>
    </p:spTree>
    <p:extLst>
      <p:ext uri="{BB962C8B-B14F-4D97-AF65-F5344CB8AC3E}">
        <p14:creationId xmlns:p14="http://schemas.microsoft.com/office/powerpoint/2010/main" val="1537054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need for people with skills and skilled trades continues to rise in the South-East Midlands.</a:t>
            </a:r>
          </a:p>
          <a:p>
            <a:endParaRPr lang="en-GB" dirty="0"/>
          </a:p>
          <a:p>
            <a:r>
              <a:rPr lang="en-GB" dirty="0"/>
              <a:t>Currently professional and skilled trades make up 55% of employment in the South-East Midlands and  other skilled occupations account for 24%, both with continued growth.</a:t>
            </a:r>
          </a:p>
          <a:p>
            <a:endParaRPr lang="en-GB" dirty="0"/>
          </a:p>
          <a:p>
            <a:r>
              <a:rPr lang="en-GB" dirty="0"/>
              <a:t>Lower skilled occupations make up the balance of 21% with a negative trend.</a:t>
            </a:r>
          </a:p>
          <a:p>
            <a:endParaRPr lang="en-GB" dirty="0"/>
          </a:p>
          <a:p>
            <a:r>
              <a:rPr lang="en-GB" dirty="0"/>
              <a:t>(Note: Dotted lines are linear trends and not predictions)</a:t>
            </a:r>
          </a:p>
          <a:p>
            <a:endParaRPr lang="en-GB" dirty="0"/>
          </a:p>
          <a:p>
            <a:r>
              <a:rPr lang="en-GB" dirty="0"/>
              <a:t>Source: ONS Population Survey</a:t>
            </a:r>
          </a:p>
          <a:p>
            <a:r>
              <a:rPr lang="en-GB" dirty="0"/>
              <a:t>August 2017</a:t>
            </a:r>
          </a:p>
          <a:p>
            <a:endParaRPr lang="en-GB" dirty="0"/>
          </a:p>
          <a:p>
            <a:endParaRPr lang="en-GB" dirty="0"/>
          </a:p>
        </p:txBody>
      </p:sp>
      <p:sp>
        <p:nvSpPr>
          <p:cNvPr id="4" name="Slide Number Placeholder 3"/>
          <p:cNvSpPr>
            <a:spLocks noGrp="1"/>
          </p:cNvSpPr>
          <p:nvPr>
            <p:ph type="sldNum" sz="quarter" idx="10"/>
          </p:nvPr>
        </p:nvSpPr>
        <p:spPr/>
        <p:txBody>
          <a:bodyPr/>
          <a:lstStyle/>
          <a:p>
            <a:fld id="{8926AA30-D4A6-4EE8-B807-042511D2B9E1}" type="slidenum">
              <a:rPr lang="en-GB" smtClean="0"/>
              <a:t>13</a:t>
            </a:fld>
            <a:endParaRPr lang="en-GB"/>
          </a:p>
        </p:txBody>
      </p:sp>
    </p:spTree>
    <p:extLst>
      <p:ext uri="{BB962C8B-B14F-4D97-AF65-F5344CB8AC3E}">
        <p14:creationId xmlns:p14="http://schemas.microsoft.com/office/powerpoint/2010/main" val="951278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need for people with skills and skilled trades continues to rise in the South-East Midlands.</a:t>
            </a:r>
          </a:p>
          <a:p>
            <a:endParaRPr lang="en-GB" dirty="0"/>
          </a:p>
          <a:p>
            <a:r>
              <a:rPr lang="en-GB" dirty="0"/>
              <a:t>Currently professional and skilled trades make up 55% of employment in the South-East Midlands and  other skilled occupations account for 24%, both with continued growth.</a:t>
            </a:r>
          </a:p>
          <a:p>
            <a:endParaRPr lang="en-GB" dirty="0"/>
          </a:p>
          <a:p>
            <a:r>
              <a:rPr lang="en-GB" dirty="0"/>
              <a:t>Lower skilled occupations make up the balance of 21% with a negative trend.</a:t>
            </a:r>
          </a:p>
          <a:p>
            <a:endParaRPr lang="en-GB" dirty="0"/>
          </a:p>
          <a:p>
            <a:r>
              <a:rPr lang="en-GB" dirty="0"/>
              <a:t>(Note: Dotted lines are linear trends and not predictions)</a:t>
            </a:r>
          </a:p>
          <a:p>
            <a:endParaRPr lang="en-GB" dirty="0"/>
          </a:p>
          <a:p>
            <a:r>
              <a:rPr lang="en-GB" dirty="0"/>
              <a:t>Source: ONS Population Survey</a:t>
            </a:r>
          </a:p>
          <a:p>
            <a:r>
              <a:rPr lang="en-GB" dirty="0"/>
              <a:t>August 2017</a:t>
            </a:r>
          </a:p>
          <a:p>
            <a:endParaRPr lang="en-GB" dirty="0"/>
          </a:p>
          <a:p>
            <a:endParaRPr lang="en-GB" dirty="0"/>
          </a:p>
        </p:txBody>
      </p:sp>
      <p:sp>
        <p:nvSpPr>
          <p:cNvPr id="4" name="Slide Number Placeholder 3"/>
          <p:cNvSpPr>
            <a:spLocks noGrp="1"/>
          </p:cNvSpPr>
          <p:nvPr>
            <p:ph type="sldNum" sz="quarter" idx="10"/>
          </p:nvPr>
        </p:nvSpPr>
        <p:spPr/>
        <p:txBody>
          <a:bodyPr/>
          <a:lstStyle/>
          <a:p>
            <a:fld id="{8926AA30-D4A6-4EE8-B807-042511D2B9E1}" type="slidenum">
              <a:rPr lang="en-GB" smtClean="0"/>
              <a:t>14</a:t>
            </a:fld>
            <a:endParaRPr lang="en-GB"/>
          </a:p>
        </p:txBody>
      </p:sp>
    </p:spTree>
    <p:extLst>
      <p:ext uri="{BB962C8B-B14F-4D97-AF65-F5344CB8AC3E}">
        <p14:creationId xmlns:p14="http://schemas.microsoft.com/office/powerpoint/2010/main" val="2621832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need for people with skills and skilled trades continues to rise in the South-East Midlands.</a:t>
            </a:r>
          </a:p>
          <a:p>
            <a:endParaRPr lang="en-GB" dirty="0"/>
          </a:p>
          <a:p>
            <a:r>
              <a:rPr lang="en-GB" dirty="0"/>
              <a:t>Currently professional and skilled trades make up 55% of employment in the South-East Midlands and  other skilled occupations account for 24%, both with continued growth.</a:t>
            </a:r>
          </a:p>
          <a:p>
            <a:endParaRPr lang="en-GB" dirty="0"/>
          </a:p>
          <a:p>
            <a:r>
              <a:rPr lang="en-GB" dirty="0"/>
              <a:t>Lower skilled occupations make up the balance of 21% with a negative trend.</a:t>
            </a:r>
          </a:p>
          <a:p>
            <a:endParaRPr lang="en-GB" dirty="0"/>
          </a:p>
          <a:p>
            <a:r>
              <a:rPr lang="en-GB" dirty="0"/>
              <a:t>(Note: Dotted lines are linear trends and not predictions)</a:t>
            </a:r>
          </a:p>
          <a:p>
            <a:endParaRPr lang="en-GB" dirty="0"/>
          </a:p>
          <a:p>
            <a:r>
              <a:rPr lang="en-GB" dirty="0"/>
              <a:t>Source: ONS Population Survey</a:t>
            </a:r>
          </a:p>
          <a:p>
            <a:r>
              <a:rPr lang="en-GB" dirty="0"/>
              <a:t>August 2017</a:t>
            </a:r>
          </a:p>
          <a:p>
            <a:endParaRPr lang="en-GB" dirty="0"/>
          </a:p>
          <a:p>
            <a:endParaRPr lang="en-GB" dirty="0"/>
          </a:p>
        </p:txBody>
      </p:sp>
      <p:sp>
        <p:nvSpPr>
          <p:cNvPr id="4" name="Slide Number Placeholder 3"/>
          <p:cNvSpPr>
            <a:spLocks noGrp="1"/>
          </p:cNvSpPr>
          <p:nvPr>
            <p:ph type="sldNum" sz="quarter" idx="10"/>
          </p:nvPr>
        </p:nvSpPr>
        <p:spPr/>
        <p:txBody>
          <a:bodyPr/>
          <a:lstStyle/>
          <a:p>
            <a:fld id="{8926AA30-D4A6-4EE8-B807-042511D2B9E1}" type="slidenum">
              <a:rPr lang="en-GB" smtClean="0"/>
              <a:t>15</a:t>
            </a:fld>
            <a:endParaRPr lang="en-GB"/>
          </a:p>
        </p:txBody>
      </p:sp>
    </p:spTree>
    <p:extLst>
      <p:ext uri="{BB962C8B-B14F-4D97-AF65-F5344CB8AC3E}">
        <p14:creationId xmlns:p14="http://schemas.microsoft.com/office/powerpoint/2010/main" val="1597434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26AA30-D4A6-4EE8-B807-042511D2B9E1}" type="slidenum">
              <a:rPr lang="en-GB" smtClean="0"/>
              <a:t>16</a:t>
            </a:fld>
            <a:endParaRPr lang="en-GB"/>
          </a:p>
        </p:txBody>
      </p:sp>
    </p:spTree>
    <p:extLst>
      <p:ext uri="{BB962C8B-B14F-4D97-AF65-F5344CB8AC3E}">
        <p14:creationId xmlns:p14="http://schemas.microsoft.com/office/powerpoint/2010/main" val="2097354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539750"/>
            <a:ext cx="3719513" cy="2789238"/>
          </a:xfrm>
        </p:spPr>
      </p:sp>
      <p:sp>
        <p:nvSpPr>
          <p:cNvPr id="3" name="Notes Placeholder 2"/>
          <p:cNvSpPr>
            <a:spLocks noGrp="1"/>
          </p:cNvSpPr>
          <p:nvPr>
            <p:ph type="body" idx="1"/>
          </p:nvPr>
        </p:nvSpPr>
        <p:spPr>
          <a:xfrm>
            <a:off x="413359" y="3461555"/>
            <a:ext cx="6087649" cy="5707497"/>
          </a:xfrm>
        </p:spPr>
        <p:txBody>
          <a:bodyPr/>
          <a:lstStyle/>
          <a:p>
            <a:r>
              <a:rPr lang="en-GB" dirty="0"/>
              <a:t>The activity to support enabling and re-engagement into work, together with re-skilling and  up-skilling, will be primarily supported through the European Social Fund with an estimated value of £27m.</a:t>
            </a:r>
          </a:p>
          <a:p>
            <a:endParaRPr lang="en-GB" dirty="0"/>
          </a:p>
          <a:p>
            <a:r>
              <a:rPr lang="en-GB" dirty="0"/>
              <a:t>This will include:</a:t>
            </a:r>
          </a:p>
          <a:p>
            <a:pPr marL="171450" indent="-171450">
              <a:buFont typeface="Arial" panose="020B0604020202020204" pitchFamily="34" charset="0"/>
              <a:buChar char="•"/>
            </a:pPr>
            <a:r>
              <a:rPr lang="en-GB" dirty="0"/>
              <a:t>Access to employment for unemployed individuals who are furthest away from the job market allowing them to tackle barriers to work and enter sustainable employment</a:t>
            </a:r>
          </a:p>
          <a:p>
            <a:pPr marL="171450" indent="-171450">
              <a:buFont typeface="Arial" panose="020B0604020202020204" pitchFamily="34" charset="0"/>
              <a:buChar char="•"/>
            </a:pPr>
            <a:r>
              <a:rPr lang="en-GB" dirty="0"/>
              <a:t>Holistic Support to young people to be work ready for NEET and pre-NEET. This includes lone parents and carers. Particular focus on those who have a disability</a:t>
            </a:r>
          </a:p>
          <a:p>
            <a:pPr marL="171450" indent="-171450">
              <a:buFont typeface="Arial" panose="020B0604020202020204" pitchFamily="34" charset="0"/>
              <a:buChar char="•"/>
            </a:pPr>
            <a:r>
              <a:rPr lang="en-GB" dirty="0"/>
              <a:t>Active inclusion for those more distant from the labour market, facing multiple complex barriers to gain or progress within employment. This cohort include the homeless, ex-offenders, troubled families, re-engagement of those needing mental well being support, long-term unemployed and parent returners </a:t>
            </a:r>
          </a:p>
          <a:p>
            <a:pPr marL="171450" indent="-171450">
              <a:buFont typeface="Arial" panose="020B0604020202020204" pitchFamily="34" charset="0"/>
              <a:buChar char="•"/>
            </a:pPr>
            <a:r>
              <a:rPr lang="en-GB" dirty="0"/>
              <a:t>Access to lifelong learning to improve skills for those in work, especially those at risk due to skill deficiencies. Pre-qualification initiatives for individuals that have low literacy levels, work with SME’s around individual CPD, support employed individuals with a disability or mental health issue to access support and support for over 50’s to develop skills</a:t>
            </a:r>
          </a:p>
          <a:p>
            <a:pPr marL="171450" indent="-171450">
              <a:buFont typeface="Arial" panose="020B0604020202020204" pitchFamily="34" charset="0"/>
              <a:buChar char="•"/>
            </a:pPr>
            <a:r>
              <a:rPr lang="en-GB" dirty="0"/>
              <a:t>Improving labour markets relevance of training and educations systems through employer participation and engagement by providing training from level 2-3 upwards developing innovative brokerage models focusing on engagement, providing the training and recruitment of apprenticeship assessors at all levels, building capacity for SMEs to help  understand the benefits and opportunities of apprenticeship, internship and work placement programmes and champion support for self-employment and skills development for SME owners especially for women and entrepreneurs from BAME communities.</a:t>
            </a:r>
          </a:p>
          <a:p>
            <a:pPr marL="171450" indent="-171450">
              <a:buFont typeface="Arial" panose="020B0604020202020204" pitchFamily="34" charset="0"/>
              <a:buChar char="•"/>
            </a:pPr>
            <a:endParaRPr lang="en-GB" dirty="0"/>
          </a:p>
          <a:p>
            <a:r>
              <a:rPr lang="en-GB" dirty="0"/>
              <a:t>Particular focus on:</a:t>
            </a:r>
          </a:p>
          <a:p>
            <a:pPr marL="171450" indent="-171450">
              <a:buFont typeface="Arial" panose="020B0604020202020204" pitchFamily="34" charset="0"/>
              <a:buChar char="•"/>
            </a:pPr>
            <a:r>
              <a:rPr lang="en-GB" dirty="0"/>
              <a:t>female and BAME participation </a:t>
            </a:r>
          </a:p>
          <a:p>
            <a:pPr marL="171450" indent="-171450">
              <a:buFont typeface="Arial" panose="020B0604020202020204" pitchFamily="34" charset="0"/>
              <a:buChar char="•"/>
            </a:pPr>
            <a:r>
              <a:rPr lang="en-GB" dirty="0"/>
              <a:t>SME engagement </a:t>
            </a:r>
          </a:p>
          <a:p>
            <a:pPr marL="171450" indent="-171450">
              <a:buFont typeface="Arial" panose="020B0604020202020204" pitchFamily="34" charset="0"/>
              <a:buChar char="•"/>
            </a:pPr>
            <a:r>
              <a:rPr lang="en-GB" dirty="0"/>
              <a:t>Construction and health and social care sectors</a:t>
            </a:r>
          </a:p>
          <a:p>
            <a:pPr marL="171450" indent="-171450">
              <a:buFont typeface="Arial" panose="020B0604020202020204" pitchFamily="34" charset="0"/>
              <a:buChar char="•"/>
            </a:pPr>
            <a:r>
              <a:rPr lang="en-GB" dirty="0"/>
              <a:t>Rural communities</a:t>
            </a:r>
          </a:p>
          <a:p>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8926AA30-D4A6-4EE8-B807-042511D2B9E1}" type="slidenum">
              <a:rPr lang="en-GB" smtClean="0"/>
              <a:t>17</a:t>
            </a:fld>
            <a:endParaRPr lang="en-GB"/>
          </a:p>
        </p:txBody>
      </p:sp>
    </p:spTree>
    <p:extLst>
      <p:ext uri="{BB962C8B-B14F-4D97-AF65-F5344CB8AC3E}">
        <p14:creationId xmlns:p14="http://schemas.microsoft.com/office/powerpoint/2010/main" val="408765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26AA30-D4A6-4EE8-B807-042511D2B9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912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need for people with skills and skilled trades continues to rise in the South-East Midlands.</a:t>
            </a:r>
          </a:p>
          <a:p>
            <a:endParaRPr lang="en-GB" dirty="0"/>
          </a:p>
          <a:p>
            <a:r>
              <a:rPr lang="en-GB" dirty="0"/>
              <a:t>Currently professional and skilled trades make up 55% of employment in the South-East Midlands and  other skilled occupations account for 24%, both with continued growth.</a:t>
            </a:r>
          </a:p>
          <a:p>
            <a:endParaRPr lang="en-GB" dirty="0"/>
          </a:p>
          <a:p>
            <a:r>
              <a:rPr lang="en-GB" dirty="0"/>
              <a:t>Lower skilled occupations make up the balance of 21% with a negative trend.</a:t>
            </a:r>
          </a:p>
          <a:p>
            <a:endParaRPr lang="en-GB" dirty="0"/>
          </a:p>
          <a:p>
            <a:r>
              <a:rPr lang="en-GB" dirty="0"/>
              <a:t>(Note: Dotted lines are linear trends and not predictions)</a:t>
            </a:r>
          </a:p>
          <a:p>
            <a:endParaRPr lang="en-GB" dirty="0"/>
          </a:p>
          <a:p>
            <a:r>
              <a:rPr lang="en-GB" dirty="0"/>
              <a:t>Source: ONS Population Survey</a:t>
            </a:r>
          </a:p>
          <a:p>
            <a:r>
              <a:rPr lang="en-GB" dirty="0"/>
              <a:t>August 2017</a:t>
            </a:r>
          </a:p>
          <a:p>
            <a:endParaRPr lang="en-GB" dirty="0"/>
          </a:p>
          <a:p>
            <a:endParaRPr lang="en-GB" dirty="0"/>
          </a:p>
        </p:txBody>
      </p:sp>
      <p:sp>
        <p:nvSpPr>
          <p:cNvPr id="4" name="Slide Number Placeholder 3"/>
          <p:cNvSpPr>
            <a:spLocks noGrp="1"/>
          </p:cNvSpPr>
          <p:nvPr>
            <p:ph type="sldNum" sz="quarter" idx="10"/>
          </p:nvPr>
        </p:nvSpPr>
        <p:spPr/>
        <p:txBody>
          <a:bodyPr/>
          <a:lstStyle/>
          <a:p>
            <a:fld id="{8926AA30-D4A6-4EE8-B807-042511D2B9E1}" type="slidenum">
              <a:rPr lang="en-GB" smtClean="0"/>
              <a:t>3</a:t>
            </a:fld>
            <a:endParaRPr lang="en-GB"/>
          </a:p>
        </p:txBody>
      </p:sp>
    </p:spTree>
    <p:extLst>
      <p:ext uri="{BB962C8B-B14F-4D97-AF65-F5344CB8AC3E}">
        <p14:creationId xmlns:p14="http://schemas.microsoft.com/office/powerpoint/2010/main" val="991494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need for people with skills and skilled trades continues to rise in the South-East Midlands.</a:t>
            </a:r>
          </a:p>
          <a:p>
            <a:endParaRPr lang="en-GB" dirty="0"/>
          </a:p>
          <a:p>
            <a:r>
              <a:rPr lang="en-GB" dirty="0"/>
              <a:t>Currently professional and skilled trades make up 55% of employment in the South-East Midlands and  other skilled occupations account for 24%, both with continued growth.</a:t>
            </a:r>
          </a:p>
          <a:p>
            <a:endParaRPr lang="en-GB" dirty="0"/>
          </a:p>
          <a:p>
            <a:r>
              <a:rPr lang="en-GB" dirty="0"/>
              <a:t>Lower skilled occupations make up the balance of 21% with a negative trend.</a:t>
            </a:r>
          </a:p>
          <a:p>
            <a:endParaRPr lang="en-GB" dirty="0"/>
          </a:p>
          <a:p>
            <a:r>
              <a:rPr lang="en-GB" dirty="0"/>
              <a:t>(Note: Dotted lines are linear trends and not predictions)</a:t>
            </a:r>
          </a:p>
          <a:p>
            <a:endParaRPr lang="en-GB" dirty="0"/>
          </a:p>
          <a:p>
            <a:r>
              <a:rPr lang="en-GB" dirty="0"/>
              <a:t>Source: ONS Population Survey</a:t>
            </a:r>
          </a:p>
          <a:p>
            <a:r>
              <a:rPr lang="en-GB" dirty="0"/>
              <a:t>August 2017</a:t>
            </a:r>
          </a:p>
          <a:p>
            <a:endParaRPr lang="en-GB" dirty="0"/>
          </a:p>
          <a:p>
            <a:endParaRPr lang="en-GB" dirty="0"/>
          </a:p>
        </p:txBody>
      </p:sp>
      <p:sp>
        <p:nvSpPr>
          <p:cNvPr id="4" name="Slide Number Placeholder 3"/>
          <p:cNvSpPr>
            <a:spLocks noGrp="1"/>
          </p:cNvSpPr>
          <p:nvPr>
            <p:ph type="sldNum" sz="quarter" idx="10"/>
          </p:nvPr>
        </p:nvSpPr>
        <p:spPr/>
        <p:txBody>
          <a:bodyPr/>
          <a:lstStyle/>
          <a:p>
            <a:fld id="{8926AA30-D4A6-4EE8-B807-042511D2B9E1}" type="slidenum">
              <a:rPr lang="en-GB" smtClean="0"/>
              <a:t>4</a:t>
            </a:fld>
            <a:endParaRPr lang="en-GB"/>
          </a:p>
        </p:txBody>
      </p:sp>
    </p:spTree>
    <p:extLst>
      <p:ext uri="{BB962C8B-B14F-4D97-AF65-F5344CB8AC3E}">
        <p14:creationId xmlns:p14="http://schemas.microsoft.com/office/powerpoint/2010/main" val="2269917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need for people with skills and skilled trades continues to rise in the South-East Midlands.</a:t>
            </a:r>
          </a:p>
          <a:p>
            <a:endParaRPr lang="en-GB" dirty="0"/>
          </a:p>
          <a:p>
            <a:r>
              <a:rPr lang="en-GB" dirty="0"/>
              <a:t>Currently professional and skilled trades make up 55% of employment in the South-East Midlands and  other skilled occupations account for 24%, both with continued growth.</a:t>
            </a:r>
          </a:p>
          <a:p>
            <a:endParaRPr lang="en-GB" dirty="0"/>
          </a:p>
          <a:p>
            <a:r>
              <a:rPr lang="en-GB" dirty="0"/>
              <a:t>Lower skilled occupations make up the balance of 21% with a negative trend.</a:t>
            </a:r>
          </a:p>
          <a:p>
            <a:endParaRPr lang="en-GB" dirty="0"/>
          </a:p>
          <a:p>
            <a:r>
              <a:rPr lang="en-GB" dirty="0"/>
              <a:t>(Note: Dotted lines are linear trends and not predictions)</a:t>
            </a:r>
          </a:p>
          <a:p>
            <a:endParaRPr lang="en-GB" dirty="0"/>
          </a:p>
          <a:p>
            <a:r>
              <a:rPr lang="en-GB" dirty="0"/>
              <a:t>Source: ONS Population Survey</a:t>
            </a:r>
          </a:p>
          <a:p>
            <a:r>
              <a:rPr lang="en-GB" dirty="0"/>
              <a:t>August 2017</a:t>
            </a:r>
          </a:p>
          <a:p>
            <a:endParaRPr lang="en-GB" dirty="0"/>
          </a:p>
          <a:p>
            <a:endParaRPr lang="en-GB" dirty="0"/>
          </a:p>
        </p:txBody>
      </p:sp>
      <p:sp>
        <p:nvSpPr>
          <p:cNvPr id="4" name="Slide Number Placeholder 3"/>
          <p:cNvSpPr>
            <a:spLocks noGrp="1"/>
          </p:cNvSpPr>
          <p:nvPr>
            <p:ph type="sldNum" sz="quarter" idx="10"/>
          </p:nvPr>
        </p:nvSpPr>
        <p:spPr/>
        <p:txBody>
          <a:bodyPr/>
          <a:lstStyle/>
          <a:p>
            <a:fld id="{8926AA30-D4A6-4EE8-B807-042511D2B9E1}" type="slidenum">
              <a:rPr lang="en-GB" smtClean="0"/>
              <a:t>5</a:t>
            </a:fld>
            <a:endParaRPr lang="en-GB"/>
          </a:p>
        </p:txBody>
      </p:sp>
    </p:spTree>
    <p:extLst>
      <p:ext uri="{BB962C8B-B14F-4D97-AF65-F5344CB8AC3E}">
        <p14:creationId xmlns:p14="http://schemas.microsoft.com/office/powerpoint/2010/main" val="48401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need for people with skills and skilled trades continues to rise in the South-East Midlands.</a:t>
            </a:r>
          </a:p>
          <a:p>
            <a:endParaRPr lang="en-GB" dirty="0"/>
          </a:p>
          <a:p>
            <a:r>
              <a:rPr lang="en-GB" dirty="0"/>
              <a:t>Currently professional and skilled trades make up 55% of employment in the South-East Midlands and  other skilled occupations account for 24%, both with continued growth.</a:t>
            </a:r>
          </a:p>
          <a:p>
            <a:endParaRPr lang="en-GB" dirty="0"/>
          </a:p>
          <a:p>
            <a:r>
              <a:rPr lang="en-GB" dirty="0"/>
              <a:t>Lower skilled occupations make up the balance of 21% with a negative trend.</a:t>
            </a:r>
          </a:p>
          <a:p>
            <a:endParaRPr lang="en-GB" dirty="0"/>
          </a:p>
          <a:p>
            <a:r>
              <a:rPr lang="en-GB" dirty="0"/>
              <a:t>(Note: Dotted lines are linear trends and not predictions)</a:t>
            </a:r>
          </a:p>
          <a:p>
            <a:endParaRPr lang="en-GB" dirty="0"/>
          </a:p>
          <a:p>
            <a:r>
              <a:rPr lang="en-GB" dirty="0"/>
              <a:t>Source: ONS Population Survey</a:t>
            </a:r>
          </a:p>
          <a:p>
            <a:r>
              <a:rPr lang="en-GB" dirty="0"/>
              <a:t>August 2017</a:t>
            </a:r>
          </a:p>
          <a:p>
            <a:endParaRPr lang="en-GB" dirty="0"/>
          </a:p>
          <a:p>
            <a:endParaRPr lang="en-GB" dirty="0"/>
          </a:p>
        </p:txBody>
      </p:sp>
      <p:sp>
        <p:nvSpPr>
          <p:cNvPr id="4" name="Slide Number Placeholder 3"/>
          <p:cNvSpPr>
            <a:spLocks noGrp="1"/>
          </p:cNvSpPr>
          <p:nvPr>
            <p:ph type="sldNum" sz="quarter" idx="10"/>
          </p:nvPr>
        </p:nvSpPr>
        <p:spPr/>
        <p:txBody>
          <a:bodyPr/>
          <a:lstStyle/>
          <a:p>
            <a:fld id="{8926AA30-D4A6-4EE8-B807-042511D2B9E1}" type="slidenum">
              <a:rPr lang="en-GB" smtClean="0"/>
              <a:t>6</a:t>
            </a:fld>
            <a:endParaRPr lang="en-GB"/>
          </a:p>
        </p:txBody>
      </p:sp>
    </p:spTree>
    <p:extLst>
      <p:ext uri="{BB962C8B-B14F-4D97-AF65-F5344CB8AC3E}">
        <p14:creationId xmlns:p14="http://schemas.microsoft.com/office/powerpoint/2010/main" val="2891818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need for people with skills and skilled trades continues to rise in the South-East Midlands.</a:t>
            </a:r>
          </a:p>
          <a:p>
            <a:endParaRPr lang="en-GB" dirty="0"/>
          </a:p>
          <a:p>
            <a:r>
              <a:rPr lang="en-GB" dirty="0"/>
              <a:t>Currently professional and skilled trades make up 55% of employment in the South-East Midlands and  other skilled occupations account for 24%, both with continued growth.</a:t>
            </a:r>
          </a:p>
          <a:p>
            <a:endParaRPr lang="en-GB" dirty="0"/>
          </a:p>
          <a:p>
            <a:r>
              <a:rPr lang="en-GB" dirty="0"/>
              <a:t>Lower skilled occupations make up the balance of 21% with a negative trend.</a:t>
            </a:r>
          </a:p>
          <a:p>
            <a:endParaRPr lang="en-GB" dirty="0"/>
          </a:p>
          <a:p>
            <a:r>
              <a:rPr lang="en-GB" dirty="0"/>
              <a:t>(Note: Dotted lines are linear trends and not predictions)</a:t>
            </a:r>
          </a:p>
          <a:p>
            <a:endParaRPr lang="en-GB" dirty="0"/>
          </a:p>
          <a:p>
            <a:r>
              <a:rPr lang="en-GB" dirty="0"/>
              <a:t>Source: ONS Population Survey</a:t>
            </a:r>
          </a:p>
          <a:p>
            <a:r>
              <a:rPr lang="en-GB" dirty="0"/>
              <a:t>August 2017</a:t>
            </a:r>
          </a:p>
          <a:p>
            <a:endParaRPr lang="en-GB" dirty="0"/>
          </a:p>
          <a:p>
            <a:endParaRPr lang="en-GB" dirty="0"/>
          </a:p>
        </p:txBody>
      </p:sp>
      <p:sp>
        <p:nvSpPr>
          <p:cNvPr id="4" name="Slide Number Placeholder 3"/>
          <p:cNvSpPr>
            <a:spLocks noGrp="1"/>
          </p:cNvSpPr>
          <p:nvPr>
            <p:ph type="sldNum" sz="quarter" idx="10"/>
          </p:nvPr>
        </p:nvSpPr>
        <p:spPr/>
        <p:txBody>
          <a:bodyPr/>
          <a:lstStyle/>
          <a:p>
            <a:fld id="{8926AA30-D4A6-4EE8-B807-042511D2B9E1}" type="slidenum">
              <a:rPr lang="en-GB" smtClean="0"/>
              <a:t>7</a:t>
            </a:fld>
            <a:endParaRPr lang="en-GB"/>
          </a:p>
        </p:txBody>
      </p:sp>
    </p:spTree>
    <p:extLst>
      <p:ext uri="{BB962C8B-B14F-4D97-AF65-F5344CB8AC3E}">
        <p14:creationId xmlns:p14="http://schemas.microsoft.com/office/powerpoint/2010/main" val="2512651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need for people with skills and skilled trades continues to rise in the South-East Midlands.</a:t>
            </a:r>
          </a:p>
          <a:p>
            <a:endParaRPr lang="en-GB" dirty="0"/>
          </a:p>
          <a:p>
            <a:r>
              <a:rPr lang="en-GB" dirty="0"/>
              <a:t>Currently professional and skilled trades make up 55% of employment in the South-East Midlands and  other skilled occupations account for 24%, both with continued growth.</a:t>
            </a:r>
          </a:p>
          <a:p>
            <a:endParaRPr lang="en-GB" dirty="0"/>
          </a:p>
          <a:p>
            <a:r>
              <a:rPr lang="en-GB" dirty="0"/>
              <a:t>Lower skilled occupations make up the balance of 21% with a negative trend.</a:t>
            </a:r>
          </a:p>
          <a:p>
            <a:endParaRPr lang="en-GB" dirty="0"/>
          </a:p>
          <a:p>
            <a:r>
              <a:rPr lang="en-GB" dirty="0"/>
              <a:t>(Note: Dotted lines are linear trends and not predictions)</a:t>
            </a:r>
          </a:p>
          <a:p>
            <a:endParaRPr lang="en-GB" dirty="0"/>
          </a:p>
          <a:p>
            <a:r>
              <a:rPr lang="en-GB" dirty="0"/>
              <a:t>Source: ONS Population Survey</a:t>
            </a:r>
          </a:p>
          <a:p>
            <a:r>
              <a:rPr lang="en-GB" dirty="0"/>
              <a:t>August 2017</a:t>
            </a:r>
          </a:p>
          <a:p>
            <a:endParaRPr lang="en-GB" dirty="0"/>
          </a:p>
          <a:p>
            <a:endParaRPr lang="en-GB" dirty="0"/>
          </a:p>
        </p:txBody>
      </p:sp>
      <p:sp>
        <p:nvSpPr>
          <p:cNvPr id="4" name="Slide Number Placeholder 3"/>
          <p:cNvSpPr>
            <a:spLocks noGrp="1"/>
          </p:cNvSpPr>
          <p:nvPr>
            <p:ph type="sldNum" sz="quarter" idx="10"/>
          </p:nvPr>
        </p:nvSpPr>
        <p:spPr/>
        <p:txBody>
          <a:bodyPr/>
          <a:lstStyle/>
          <a:p>
            <a:fld id="{8926AA30-D4A6-4EE8-B807-042511D2B9E1}" type="slidenum">
              <a:rPr lang="en-GB" smtClean="0"/>
              <a:t>8</a:t>
            </a:fld>
            <a:endParaRPr lang="en-GB"/>
          </a:p>
        </p:txBody>
      </p:sp>
    </p:spTree>
    <p:extLst>
      <p:ext uri="{BB962C8B-B14F-4D97-AF65-F5344CB8AC3E}">
        <p14:creationId xmlns:p14="http://schemas.microsoft.com/office/powerpoint/2010/main" val="3653806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5213" y="614363"/>
            <a:ext cx="4352925" cy="3265487"/>
          </a:xfrm>
        </p:spPr>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26AA30-D4A6-4EE8-B807-042511D2B9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01149BB9-F99F-4926-8D4D-40994C0FB992}"/>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3157981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42C07-F714-41BD-BBC0-B94D544212E8}"/>
              </a:ext>
            </a:extLst>
          </p:cNvPr>
          <p:cNvSpPr>
            <a:spLocks noGrp="1"/>
          </p:cNvSpPr>
          <p:nvPr>
            <p:ph type="title"/>
          </p:nvPr>
        </p:nvSpPr>
        <p:spPr/>
        <p:txBody>
          <a:bodyPr/>
          <a:lstStyle>
            <a:lvl1pPr>
              <a:defRPr b="1">
                <a:solidFill>
                  <a:schemeClr val="accent1"/>
                </a:solidFill>
                <a:latin typeface="HelveticaNeue MediumCond"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A2E8BF3-C950-4912-9FE7-4C14E4D13ACB}"/>
              </a:ext>
            </a:extLst>
          </p:cNvPr>
          <p:cNvSpPr>
            <a:spLocks noGrp="1"/>
          </p:cNvSpPr>
          <p:nvPr>
            <p:ph idx="1"/>
          </p:nvPr>
        </p:nvSpPr>
        <p:spPr/>
        <p:txBody>
          <a:bodyPr/>
          <a:lstStyle>
            <a:lvl1pPr marL="228594" indent="-228594">
              <a:buFontTx/>
              <a:buBlip>
                <a:blip r:embed="rId2"/>
              </a:buBlip>
              <a:defRPr>
                <a:latin typeface="HelveticaNeue MediumCond" pitchFamily="34" charset="0"/>
              </a:defRPr>
            </a:lvl1pPr>
            <a:lvl2pPr marL="800080" indent="-342891">
              <a:buFontTx/>
              <a:buBlip>
                <a:blip r:embed="rId2"/>
              </a:buBlip>
              <a:defRPr>
                <a:latin typeface="HelveticaNeue MediumCond" pitchFamily="34" charset="0"/>
              </a:defRPr>
            </a:lvl2pPr>
            <a:lvl3pPr marL="1142971" indent="-228594">
              <a:buFontTx/>
              <a:buBlip>
                <a:blip r:embed="rId2"/>
              </a:buBlip>
              <a:defRPr>
                <a:latin typeface="HelveticaNeue MediumCond" pitchFamily="34" charset="0"/>
              </a:defRPr>
            </a:lvl3pPr>
            <a:lvl4pPr marL="1600160" indent="-228594">
              <a:buFontTx/>
              <a:buBlip>
                <a:blip r:embed="rId2"/>
              </a:buBlip>
              <a:defRPr>
                <a:latin typeface="HelveticaNeue MediumCond" pitchFamily="34" charset="0"/>
              </a:defRPr>
            </a:lvl4pPr>
            <a:lvl5pPr marL="2057349" indent="-228594">
              <a:buFontTx/>
              <a:buBlip>
                <a:blip r:embed="rId2"/>
              </a:buBlip>
              <a:defRPr>
                <a:latin typeface="HelveticaNeue MediumCond"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sign&#10;&#10;Description generated with very high confidence">
            <a:extLst>
              <a:ext uri="{FF2B5EF4-FFF2-40B4-BE49-F238E27FC236}">
                <a16:creationId xmlns:a16="http://schemas.microsoft.com/office/drawing/2014/main" id="{D396B2D4-50C3-4815-B1AB-C437EE67D6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084" y="6120298"/>
            <a:ext cx="1489165" cy="566084"/>
          </a:xfrm>
          <a:prstGeom prst="rect">
            <a:avLst/>
          </a:prstGeom>
        </p:spPr>
      </p:pic>
    </p:spTree>
    <p:extLst>
      <p:ext uri="{BB962C8B-B14F-4D97-AF65-F5344CB8AC3E}">
        <p14:creationId xmlns:p14="http://schemas.microsoft.com/office/powerpoint/2010/main" val="1221086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1EA073-8A19-490C-96AD-128D4D6AB86A}" type="datetimeFigureOut">
              <a:rPr lang="en-GB" smtClean="0"/>
              <a:pPr/>
              <a:t>24/09/2019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3B8608-F114-48B7-BED1-97F5E66B19EC}" type="slidenum">
              <a:rPr lang="en-GB" smtClean="0"/>
              <a:pPr/>
              <a:t>‹#›</a:t>
            </a:fld>
            <a:endParaRPr lang="en-GB"/>
          </a:p>
        </p:txBody>
      </p:sp>
    </p:spTree>
    <p:extLst>
      <p:ext uri="{BB962C8B-B14F-4D97-AF65-F5344CB8AC3E}">
        <p14:creationId xmlns:p14="http://schemas.microsoft.com/office/powerpoint/2010/main" val="2893371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1EA073-8A19-490C-96AD-128D4D6AB86A}" type="datetimeFigureOut">
              <a:rPr lang="en-GB" smtClean="0"/>
              <a:pPr/>
              <a:t>24/09/2019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3B8608-F114-48B7-BED1-97F5E66B19EC}" type="slidenum">
              <a:rPr lang="en-GB" smtClean="0"/>
              <a:pPr/>
              <a:t>‹#›</a:t>
            </a:fld>
            <a:endParaRPr lang="en-GB"/>
          </a:p>
        </p:txBody>
      </p:sp>
    </p:spTree>
    <p:extLst>
      <p:ext uri="{BB962C8B-B14F-4D97-AF65-F5344CB8AC3E}">
        <p14:creationId xmlns:p14="http://schemas.microsoft.com/office/powerpoint/2010/main" val="1982868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1EA073-8A19-490C-96AD-128D4D6AB86A}" type="datetimeFigureOut">
              <a:rPr lang="en-GB" smtClean="0"/>
              <a:pPr/>
              <a:t>24/09/2019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3B8608-F114-48B7-BED1-97F5E66B19EC}" type="slidenum">
              <a:rPr lang="en-GB" smtClean="0"/>
              <a:pPr/>
              <a:t>‹#›</a:t>
            </a:fld>
            <a:endParaRPr lang="en-GB"/>
          </a:p>
        </p:txBody>
      </p:sp>
    </p:spTree>
    <p:extLst>
      <p:ext uri="{BB962C8B-B14F-4D97-AF65-F5344CB8AC3E}">
        <p14:creationId xmlns:p14="http://schemas.microsoft.com/office/powerpoint/2010/main" val="2023875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1EA073-8A19-490C-96AD-128D4D6AB86A}" type="datetimeFigureOut">
              <a:rPr lang="en-GB" smtClean="0"/>
              <a:pPr/>
              <a:t>24/09/2019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3B8608-F114-48B7-BED1-97F5E66B19EC}" type="slidenum">
              <a:rPr lang="en-GB" smtClean="0"/>
              <a:pPr/>
              <a:t>‹#›</a:t>
            </a:fld>
            <a:endParaRPr lang="en-GB"/>
          </a:p>
        </p:txBody>
      </p:sp>
    </p:spTree>
    <p:extLst>
      <p:ext uri="{BB962C8B-B14F-4D97-AF65-F5344CB8AC3E}">
        <p14:creationId xmlns:p14="http://schemas.microsoft.com/office/powerpoint/2010/main" val="974367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1EA073-8A19-490C-96AD-128D4D6AB86A}" type="datetimeFigureOut">
              <a:rPr lang="en-GB" smtClean="0"/>
              <a:pPr/>
              <a:t>24/09/2019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3B8608-F114-48B7-BED1-97F5E66B19EC}" type="slidenum">
              <a:rPr lang="en-GB" smtClean="0"/>
              <a:pPr/>
              <a:t>‹#›</a:t>
            </a:fld>
            <a:endParaRPr lang="en-GB"/>
          </a:p>
        </p:txBody>
      </p:sp>
    </p:spTree>
    <p:extLst>
      <p:ext uri="{BB962C8B-B14F-4D97-AF65-F5344CB8AC3E}">
        <p14:creationId xmlns:p14="http://schemas.microsoft.com/office/powerpoint/2010/main" val="839927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1EA073-8A19-490C-96AD-128D4D6AB86A}" type="datetimeFigureOut">
              <a:rPr lang="en-GB" smtClean="0"/>
              <a:pPr/>
              <a:t>24/09/2019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3B8608-F114-48B7-BED1-97F5E66B19EC}" type="slidenum">
              <a:rPr lang="en-GB" smtClean="0"/>
              <a:pPr/>
              <a:t>‹#›</a:t>
            </a:fld>
            <a:endParaRPr lang="en-GB"/>
          </a:p>
        </p:txBody>
      </p:sp>
    </p:spTree>
    <p:extLst>
      <p:ext uri="{BB962C8B-B14F-4D97-AF65-F5344CB8AC3E}">
        <p14:creationId xmlns:p14="http://schemas.microsoft.com/office/powerpoint/2010/main" val="632716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1EA073-8A19-490C-96AD-128D4D6AB86A}" type="datetimeFigureOut">
              <a:rPr lang="en-GB" smtClean="0"/>
              <a:pPr/>
              <a:t>24/09/2019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3B8608-F114-48B7-BED1-97F5E66B19EC}" type="slidenum">
              <a:rPr lang="en-GB" smtClean="0"/>
              <a:pPr/>
              <a:t>‹#›</a:t>
            </a:fld>
            <a:endParaRPr lang="en-GB"/>
          </a:p>
        </p:txBody>
      </p:sp>
    </p:spTree>
    <p:extLst>
      <p:ext uri="{BB962C8B-B14F-4D97-AF65-F5344CB8AC3E}">
        <p14:creationId xmlns:p14="http://schemas.microsoft.com/office/powerpoint/2010/main" val="1381859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1EA073-8A19-490C-96AD-128D4D6AB86A}" type="datetimeFigureOut">
              <a:rPr lang="en-GB" smtClean="0"/>
              <a:pPr/>
              <a:t>24/09/2019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3B8608-F114-48B7-BED1-97F5E66B19EC}" type="slidenum">
              <a:rPr lang="en-GB" smtClean="0"/>
              <a:pPr/>
              <a:t>‹#›</a:t>
            </a:fld>
            <a:endParaRPr lang="en-GB"/>
          </a:p>
        </p:txBody>
      </p:sp>
    </p:spTree>
    <p:extLst>
      <p:ext uri="{BB962C8B-B14F-4D97-AF65-F5344CB8AC3E}">
        <p14:creationId xmlns:p14="http://schemas.microsoft.com/office/powerpoint/2010/main" val="2087940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7C9B503-1D3F-49AC-96E8-45EB4A7A7E64}"/>
              </a:ext>
            </a:extLst>
          </p:cNvPr>
          <p:cNvGrpSpPr/>
          <p:nvPr userDrawn="1"/>
        </p:nvGrpSpPr>
        <p:grpSpPr>
          <a:xfrm>
            <a:off x="7093974" y="5073449"/>
            <a:ext cx="2050026" cy="1784555"/>
            <a:chOff x="7093974" y="5073445"/>
            <a:chExt cx="2050026" cy="1784555"/>
          </a:xfrm>
        </p:grpSpPr>
        <p:sp>
          <p:nvSpPr>
            <p:cNvPr id="8" name="Rectangle 7">
              <a:extLst>
                <a:ext uri="{FF2B5EF4-FFF2-40B4-BE49-F238E27FC236}">
                  <a16:creationId xmlns:a16="http://schemas.microsoft.com/office/drawing/2014/main" id="{8AF869BB-B297-43D7-80E0-AA797106E87F}"/>
                </a:ext>
              </a:extLst>
            </p:cNvPr>
            <p:cNvSpPr/>
            <p:nvPr userDrawn="1"/>
          </p:nvSpPr>
          <p:spPr>
            <a:xfrm>
              <a:off x="7093974" y="5073445"/>
              <a:ext cx="2050026" cy="1784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0" name="Picture 9" descr="A close up of a sign&#10;&#10;Description generated with very high confidence">
              <a:extLst>
                <a:ext uri="{FF2B5EF4-FFF2-40B4-BE49-F238E27FC236}">
                  <a16:creationId xmlns:a16="http://schemas.microsoft.com/office/drawing/2014/main" id="{2B0DC843-B4BB-43DE-9F9D-BEC248F7CD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0160" y="6076054"/>
              <a:ext cx="1489165" cy="566084"/>
            </a:xfrm>
            <a:prstGeom prst="rect">
              <a:avLst/>
            </a:prstGeom>
          </p:spPr>
        </p:pic>
      </p:grpSp>
      <p:sp>
        <p:nvSpPr>
          <p:cNvPr id="9" name="Rectangle 8">
            <a:extLst>
              <a:ext uri="{FF2B5EF4-FFF2-40B4-BE49-F238E27FC236}">
                <a16:creationId xmlns:a16="http://schemas.microsoft.com/office/drawing/2014/main" id="{596BA794-32F0-46DE-89A1-2C8FA74B0BBF}"/>
              </a:ext>
            </a:extLst>
          </p:cNvPr>
          <p:cNvSpPr/>
          <p:nvPr userDrawn="1"/>
        </p:nvSpPr>
        <p:spPr>
          <a:xfrm>
            <a:off x="550915" y="4916133"/>
            <a:ext cx="2050026" cy="1784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a:extLst>
              <a:ext uri="{FF2B5EF4-FFF2-40B4-BE49-F238E27FC236}">
                <a16:creationId xmlns:a16="http://schemas.microsoft.com/office/drawing/2014/main" id="{6F617355-8423-4A79-ADD5-E4791964005E}"/>
              </a:ext>
            </a:extLst>
          </p:cNvPr>
          <p:cNvSpPr>
            <a:spLocks noGrp="1"/>
          </p:cNvSpPr>
          <p:nvPr>
            <p:ph type="title"/>
          </p:nvPr>
        </p:nvSpPr>
        <p:spPr>
          <a:xfrm>
            <a:off x="623888" y="1709742"/>
            <a:ext cx="7886700" cy="2852737"/>
          </a:xfrm>
        </p:spPr>
        <p:txBody>
          <a:bodyPr anchor="b"/>
          <a:lstStyle>
            <a:lvl1pPr>
              <a:defRPr sz="6000" b="1">
                <a:solidFill>
                  <a:schemeClr val="accent1"/>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A89A17B-6732-4CE9-B9F3-C045F792C83F}"/>
              </a:ext>
            </a:extLst>
          </p:cNvPr>
          <p:cNvSpPr>
            <a:spLocks noGrp="1"/>
          </p:cNvSpPr>
          <p:nvPr>
            <p:ph type="body" idx="1"/>
          </p:nvPr>
        </p:nvSpPr>
        <p:spPr>
          <a:xfrm>
            <a:off x="623888" y="4589467"/>
            <a:ext cx="7886700" cy="1500187"/>
          </a:xfrm>
        </p:spPr>
        <p:txBody>
          <a:bodyPr/>
          <a:lstStyle>
            <a:lvl1pPr marL="0" indent="0">
              <a:buNone/>
              <a:defRPr sz="2400">
                <a:solidFill>
                  <a:srgbClr val="2B4244"/>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pic>
        <p:nvPicPr>
          <p:cNvPr id="7" name="Picture 6">
            <a:extLst>
              <a:ext uri="{FF2B5EF4-FFF2-40B4-BE49-F238E27FC236}">
                <a16:creationId xmlns:a16="http://schemas.microsoft.com/office/drawing/2014/main" id="{2C2A9C9C-93AD-43A8-B229-F52B606A52A2}"/>
              </a:ext>
            </a:extLst>
          </p:cNvPr>
          <p:cNvPicPr>
            <a:picLocks noChangeAspect="1"/>
          </p:cNvPicPr>
          <p:nvPr userDrawn="1"/>
        </p:nvPicPr>
        <p:blipFill>
          <a:blip r:embed="rId3"/>
          <a:stretch>
            <a:fillRect/>
          </a:stretch>
        </p:blipFill>
        <p:spPr>
          <a:xfrm rot="10800000">
            <a:off x="1" y="4"/>
            <a:ext cx="2170364" cy="1554615"/>
          </a:xfrm>
          <a:prstGeom prst="rect">
            <a:avLst/>
          </a:prstGeom>
        </p:spPr>
      </p:pic>
    </p:spTree>
    <p:extLst>
      <p:ext uri="{BB962C8B-B14F-4D97-AF65-F5344CB8AC3E}">
        <p14:creationId xmlns:p14="http://schemas.microsoft.com/office/powerpoint/2010/main" val="2733774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73B9D-4FB1-4FFE-9C5F-AFDE2940AAFF}"/>
              </a:ext>
            </a:extLst>
          </p:cNvPr>
          <p:cNvSpPr>
            <a:spLocks noGrp="1"/>
          </p:cNvSpPr>
          <p:nvPr>
            <p:ph type="title"/>
          </p:nvPr>
        </p:nvSpPr>
        <p:spPr/>
        <p:txBody>
          <a:bodyPr/>
          <a:lstStyle>
            <a:lvl1pPr>
              <a:defRPr b="1">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DD03EAD-B2BE-48C3-93E0-913AC82D7311}"/>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BA9F7C9-06AF-41FC-82F8-873D01B84921}"/>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1906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7F361C-DDF8-487F-A3A9-C50D26D44687}"/>
              </a:ext>
            </a:extLst>
          </p:cNvPr>
          <p:cNvPicPr>
            <a:picLocks noChangeAspect="1"/>
          </p:cNvPicPr>
          <p:nvPr userDrawn="1"/>
        </p:nvPicPr>
        <p:blipFill>
          <a:blip r:embed="rId2"/>
          <a:stretch>
            <a:fillRect/>
          </a:stretch>
        </p:blipFill>
        <p:spPr>
          <a:xfrm>
            <a:off x="7332090" y="0"/>
            <a:ext cx="1811911" cy="1297858"/>
          </a:xfrm>
          <a:prstGeom prst="rect">
            <a:avLst/>
          </a:prstGeom>
        </p:spPr>
      </p:pic>
      <p:sp>
        <p:nvSpPr>
          <p:cNvPr id="2" name="Title 1">
            <a:extLst>
              <a:ext uri="{FF2B5EF4-FFF2-40B4-BE49-F238E27FC236}">
                <a16:creationId xmlns:a16="http://schemas.microsoft.com/office/drawing/2014/main" id="{F447D447-D08F-4545-9610-5F645272868E}"/>
              </a:ext>
            </a:extLst>
          </p:cNvPr>
          <p:cNvSpPr>
            <a:spLocks noGrp="1"/>
          </p:cNvSpPr>
          <p:nvPr>
            <p:ph type="title"/>
          </p:nvPr>
        </p:nvSpPr>
        <p:spPr>
          <a:xfrm>
            <a:off x="630238" y="365129"/>
            <a:ext cx="7886700" cy="1325563"/>
          </a:xfrm>
        </p:spPr>
        <p:txBody>
          <a:bodyPr/>
          <a:lstStyle>
            <a:lvl1pPr>
              <a:defRPr b="1">
                <a:solidFill>
                  <a:schemeClr val="accent1"/>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8197535-110A-4BCF-BDCC-94307A51EB57}"/>
              </a:ext>
            </a:extLst>
          </p:cNvPr>
          <p:cNvSpPr>
            <a:spLocks noGrp="1"/>
          </p:cNvSpPr>
          <p:nvPr>
            <p:ph type="body" idx="1"/>
          </p:nvPr>
        </p:nvSpPr>
        <p:spPr>
          <a:xfrm>
            <a:off x="630239" y="1681163"/>
            <a:ext cx="386873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321234A4-6CA1-4B51-B01C-EE211E4DBC66}"/>
              </a:ext>
            </a:extLst>
          </p:cNvPr>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CB3FB16-8929-40E9-87A3-51BFFFC9262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DA01E12-AB6C-4979-A20B-747602D745DB}"/>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a:extLst>
              <a:ext uri="{FF2B5EF4-FFF2-40B4-BE49-F238E27FC236}">
                <a16:creationId xmlns:a16="http://schemas.microsoft.com/office/drawing/2014/main" id="{17287E5E-F42C-42CD-A8F4-82A09F1CD809}"/>
              </a:ext>
            </a:extLst>
          </p:cNvPr>
          <p:cNvSpPr/>
          <p:nvPr userDrawn="1"/>
        </p:nvSpPr>
        <p:spPr>
          <a:xfrm>
            <a:off x="7332088" y="5383165"/>
            <a:ext cx="1811912" cy="1474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Tree>
    <p:extLst>
      <p:ext uri="{BB962C8B-B14F-4D97-AF65-F5344CB8AC3E}">
        <p14:creationId xmlns:p14="http://schemas.microsoft.com/office/powerpoint/2010/main" val="1492069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ABC7F-BD01-4426-9A1E-8AC25F8CA584}"/>
              </a:ext>
            </a:extLst>
          </p:cNvPr>
          <p:cNvSpPr>
            <a:spLocks noGrp="1"/>
          </p:cNvSpPr>
          <p:nvPr>
            <p:ph type="title"/>
          </p:nvPr>
        </p:nvSpPr>
        <p:spPr/>
        <p:txBody>
          <a:bodyPr/>
          <a:lstStyle>
            <a:lvl1pPr>
              <a:defRPr b="1">
                <a:solidFill>
                  <a:schemeClr val="accent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821959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563D9F-63B2-4DC8-AE44-EF7408D3456A}"/>
              </a:ext>
            </a:extLst>
          </p:cNvPr>
          <p:cNvPicPr>
            <a:picLocks noChangeAspect="1"/>
          </p:cNvPicPr>
          <p:nvPr userDrawn="1"/>
        </p:nvPicPr>
        <p:blipFill>
          <a:blip r:embed="rId2"/>
          <a:stretch>
            <a:fillRect/>
          </a:stretch>
        </p:blipFill>
        <p:spPr>
          <a:xfrm rot="10800000">
            <a:off x="1" y="4"/>
            <a:ext cx="2170364" cy="1554615"/>
          </a:xfrm>
          <a:prstGeom prst="rect">
            <a:avLst/>
          </a:prstGeom>
        </p:spPr>
      </p:pic>
      <p:sp>
        <p:nvSpPr>
          <p:cNvPr id="8" name="Rectangle 7">
            <a:extLst>
              <a:ext uri="{FF2B5EF4-FFF2-40B4-BE49-F238E27FC236}">
                <a16:creationId xmlns:a16="http://schemas.microsoft.com/office/drawing/2014/main" id="{DE8659CA-E55A-4DC2-B5F5-1159628A282E}"/>
              </a:ext>
            </a:extLst>
          </p:cNvPr>
          <p:cNvSpPr/>
          <p:nvPr userDrawn="1"/>
        </p:nvSpPr>
        <p:spPr>
          <a:xfrm>
            <a:off x="427704" y="5840365"/>
            <a:ext cx="1991032" cy="846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6" name="Rectangle 5">
            <a:extLst>
              <a:ext uri="{FF2B5EF4-FFF2-40B4-BE49-F238E27FC236}">
                <a16:creationId xmlns:a16="http://schemas.microsoft.com/office/drawing/2014/main" id="{AE3F9063-C005-40AF-938E-A2B5FE9ED729}"/>
              </a:ext>
            </a:extLst>
          </p:cNvPr>
          <p:cNvSpPr/>
          <p:nvPr userDrawn="1"/>
        </p:nvSpPr>
        <p:spPr>
          <a:xfrm>
            <a:off x="7093974" y="5073449"/>
            <a:ext cx="2050026" cy="1784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7" name="Picture 6" descr="A close up of a sign&#10;&#10;Description generated with very high confidence">
            <a:extLst>
              <a:ext uri="{FF2B5EF4-FFF2-40B4-BE49-F238E27FC236}">
                <a16:creationId xmlns:a16="http://schemas.microsoft.com/office/drawing/2014/main" id="{B2FD63B2-E4F6-4522-AF49-54E5C2C3BB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30162" y="6076054"/>
            <a:ext cx="1489165" cy="566084"/>
          </a:xfrm>
          <a:prstGeom prst="rect">
            <a:avLst/>
          </a:prstGeom>
        </p:spPr>
      </p:pic>
    </p:spTree>
    <p:extLst>
      <p:ext uri="{BB962C8B-B14F-4D97-AF65-F5344CB8AC3E}">
        <p14:creationId xmlns:p14="http://schemas.microsoft.com/office/powerpoint/2010/main" val="556631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D434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1EA073-8A19-490C-96AD-128D4D6AB86A}" type="datetimeFigureOut">
              <a:rPr lang="en-GB" smtClean="0"/>
              <a:pPr/>
              <a:t>24/09/2019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3B8608-F114-48B7-BED1-97F5E66B19EC}" type="slidenum">
              <a:rPr lang="en-GB" smtClean="0"/>
              <a:pPr/>
              <a:t>‹#›</a:t>
            </a:fld>
            <a:endParaRPr lang="en-GB"/>
          </a:p>
        </p:txBody>
      </p:sp>
      <p:pic>
        <p:nvPicPr>
          <p:cNvPr id="7" name="Picture 6">
            <a:extLst>
              <a:ext uri="{FF2B5EF4-FFF2-40B4-BE49-F238E27FC236}">
                <a16:creationId xmlns:a16="http://schemas.microsoft.com/office/drawing/2014/main" id="{C0228034-D150-4FB5-B4A9-C0EBD578C7C9}"/>
              </a:ext>
            </a:extLst>
          </p:cNvPr>
          <p:cNvPicPr>
            <a:picLocks noChangeAspect="1"/>
          </p:cNvPicPr>
          <p:nvPr userDrawn="1"/>
        </p:nvPicPr>
        <p:blipFill>
          <a:blip r:embed="rId2"/>
          <a:stretch>
            <a:fillRect/>
          </a:stretch>
        </p:blipFill>
        <p:spPr>
          <a:xfrm>
            <a:off x="-60384" y="5164557"/>
            <a:ext cx="9264770" cy="1753827"/>
          </a:xfrm>
          <a:prstGeom prst="rect">
            <a:avLst/>
          </a:prstGeom>
        </p:spPr>
      </p:pic>
    </p:spTree>
    <p:extLst>
      <p:ext uri="{BB962C8B-B14F-4D97-AF65-F5344CB8AC3E}">
        <p14:creationId xmlns:p14="http://schemas.microsoft.com/office/powerpoint/2010/main" val="2769344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1EA073-8A19-490C-96AD-128D4D6AB86A}" type="datetimeFigureOut">
              <a:rPr lang="en-GB" smtClean="0"/>
              <a:pPr/>
              <a:t>24/09/2019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3B8608-F114-48B7-BED1-97F5E66B19EC}" type="slidenum">
              <a:rPr lang="en-GB" smtClean="0"/>
              <a:pPr/>
              <a:t>‹#›</a:t>
            </a:fld>
            <a:endParaRPr lang="en-GB"/>
          </a:p>
        </p:txBody>
      </p:sp>
    </p:spTree>
    <p:extLst>
      <p:ext uri="{BB962C8B-B14F-4D97-AF65-F5344CB8AC3E}">
        <p14:creationId xmlns:p14="http://schemas.microsoft.com/office/powerpoint/2010/main" val="98103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1EA073-8A19-490C-96AD-128D4D6AB86A}" type="datetimeFigureOut">
              <a:rPr lang="en-GB" smtClean="0"/>
              <a:pPr/>
              <a:t>24/09/2019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3B8608-F114-48B7-BED1-97F5E66B19EC}" type="slidenum">
              <a:rPr lang="en-GB" smtClean="0"/>
              <a:pPr/>
              <a:t>‹#›</a:t>
            </a:fld>
            <a:endParaRPr lang="en-GB"/>
          </a:p>
        </p:txBody>
      </p:sp>
    </p:spTree>
    <p:extLst>
      <p:ext uri="{BB962C8B-B14F-4D97-AF65-F5344CB8AC3E}">
        <p14:creationId xmlns:p14="http://schemas.microsoft.com/office/powerpoint/2010/main" val="1348489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CC7B0F-7656-4A58-8437-CCC8658A263D}"/>
              </a:ext>
            </a:extLst>
          </p:cNvPr>
          <p:cNvPicPr>
            <a:picLocks noChangeAspect="1"/>
          </p:cNvPicPr>
          <p:nvPr userDrawn="1"/>
        </p:nvPicPr>
        <p:blipFill>
          <a:blip r:embed="rId8"/>
          <a:stretch>
            <a:fillRect/>
          </a:stretch>
        </p:blipFill>
        <p:spPr>
          <a:xfrm>
            <a:off x="7332091" y="5528034"/>
            <a:ext cx="1811911" cy="1297858"/>
          </a:xfrm>
          <a:prstGeom prst="rect">
            <a:avLst/>
          </a:prstGeom>
        </p:spPr>
      </p:pic>
      <p:sp>
        <p:nvSpPr>
          <p:cNvPr id="2" name="Title Placeholder 1">
            <a:extLst>
              <a:ext uri="{FF2B5EF4-FFF2-40B4-BE49-F238E27FC236}">
                <a16:creationId xmlns:a16="http://schemas.microsoft.com/office/drawing/2014/main" id="{77F6B77C-8BD3-4AE6-A378-74C025316D2A}"/>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60A3F7E-7DCD-4120-8367-9C88E0D9065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sign&#10;&#10;Description generated with very high confidence">
            <a:extLst>
              <a:ext uri="{FF2B5EF4-FFF2-40B4-BE49-F238E27FC236}">
                <a16:creationId xmlns:a16="http://schemas.microsoft.com/office/drawing/2014/main" id="{B9263775-C7F4-45EA-8B44-E9A72956649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40084" y="6120298"/>
            <a:ext cx="1489165" cy="566084"/>
          </a:xfrm>
          <a:prstGeom prst="rect">
            <a:avLst/>
          </a:prstGeom>
        </p:spPr>
      </p:pic>
    </p:spTree>
    <p:extLst>
      <p:ext uri="{BB962C8B-B14F-4D97-AF65-F5344CB8AC3E}">
        <p14:creationId xmlns:p14="http://schemas.microsoft.com/office/powerpoint/2010/main" val="421802734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Lst>
  <p:txStyles>
    <p:titleStyle>
      <a:lvl1pPr algn="l" defTabSz="914377" rtl="0" eaLnBrk="1" latinLnBrk="0" hangingPunct="1">
        <a:lnSpc>
          <a:spcPct val="90000"/>
        </a:lnSpc>
        <a:spcBef>
          <a:spcPct val="0"/>
        </a:spcBef>
        <a:buNone/>
        <a:defRPr sz="4400" kern="1200">
          <a:solidFill>
            <a:srgbClr val="2B4244"/>
          </a:solidFill>
          <a:latin typeface="HelveticaNeue MediumCond" pitchFamily="34" charset="0"/>
          <a:ea typeface="+mj-ea"/>
          <a:cs typeface="+mj-cs"/>
        </a:defRPr>
      </a:lvl1pPr>
    </p:titleStyle>
    <p:bodyStyle>
      <a:lvl1pPr marL="228594" indent="-228594" algn="l" defTabSz="914377" rtl="0" eaLnBrk="1" latinLnBrk="0" hangingPunct="1">
        <a:lnSpc>
          <a:spcPct val="90000"/>
        </a:lnSpc>
        <a:spcBef>
          <a:spcPts val="1000"/>
        </a:spcBef>
        <a:buFontTx/>
        <a:buBlip>
          <a:blip r:embed="rId10"/>
        </a:buBlip>
        <a:defRPr sz="2800" kern="1200">
          <a:solidFill>
            <a:schemeClr val="tx1"/>
          </a:solidFill>
          <a:latin typeface="HelveticaNeue MediumCond" pitchFamily="34" charset="0"/>
          <a:ea typeface="+mn-ea"/>
          <a:cs typeface="+mn-cs"/>
        </a:defRPr>
      </a:lvl1pPr>
      <a:lvl2pPr marL="685783" indent="-228594" algn="l" defTabSz="914377" rtl="0" eaLnBrk="1" latinLnBrk="0" hangingPunct="1">
        <a:lnSpc>
          <a:spcPct val="90000"/>
        </a:lnSpc>
        <a:spcBef>
          <a:spcPts val="500"/>
        </a:spcBef>
        <a:buFontTx/>
        <a:buBlip>
          <a:blip r:embed="rId10"/>
        </a:buBlip>
        <a:defRPr sz="2400" kern="1200">
          <a:solidFill>
            <a:schemeClr val="tx1"/>
          </a:solidFill>
          <a:latin typeface="HelveticaNeue MediumCond" pitchFamily="34" charset="0"/>
          <a:ea typeface="+mn-ea"/>
          <a:cs typeface="+mn-cs"/>
        </a:defRPr>
      </a:lvl2pPr>
      <a:lvl3pPr marL="1142971" indent="-228594" algn="l" defTabSz="914377" rtl="0" eaLnBrk="1" latinLnBrk="0" hangingPunct="1">
        <a:lnSpc>
          <a:spcPct val="90000"/>
        </a:lnSpc>
        <a:spcBef>
          <a:spcPts val="500"/>
        </a:spcBef>
        <a:buFontTx/>
        <a:buBlip>
          <a:blip r:embed="rId10"/>
        </a:buBlip>
        <a:defRPr sz="2000" kern="1200">
          <a:solidFill>
            <a:schemeClr val="tx1"/>
          </a:solidFill>
          <a:latin typeface="HelveticaNeue MediumCond" pitchFamily="34" charset="0"/>
          <a:ea typeface="+mn-ea"/>
          <a:cs typeface="+mn-cs"/>
        </a:defRPr>
      </a:lvl3pPr>
      <a:lvl4pPr marL="1600160" indent="-228594" algn="l" defTabSz="914377" rtl="0" eaLnBrk="1" latinLnBrk="0" hangingPunct="1">
        <a:lnSpc>
          <a:spcPct val="90000"/>
        </a:lnSpc>
        <a:spcBef>
          <a:spcPts val="500"/>
        </a:spcBef>
        <a:buFontTx/>
        <a:buBlip>
          <a:blip r:embed="rId10"/>
        </a:buBlip>
        <a:defRPr sz="1800" kern="1200">
          <a:solidFill>
            <a:schemeClr val="tx1"/>
          </a:solidFill>
          <a:latin typeface="HelveticaNeue MediumCond" pitchFamily="34" charset="0"/>
          <a:ea typeface="+mn-ea"/>
          <a:cs typeface="+mn-cs"/>
        </a:defRPr>
      </a:lvl4pPr>
      <a:lvl5pPr marL="2057349" indent="-228594" algn="l" defTabSz="914377" rtl="0" eaLnBrk="1" latinLnBrk="0" hangingPunct="1">
        <a:lnSpc>
          <a:spcPct val="90000"/>
        </a:lnSpc>
        <a:spcBef>
          <a:spcPts val="500"/>
        </a:spcBef>
        <a:buFontTx/>
        <a:buBlip>
          <a:blip r:embed="rId10"/>
        </a:buBlip>
        <a:defRPr sz="1800" kern="1200">
          <a:solidFill>
            <a:schemeClr val="tx1"/>
          </a:solidFill>
          <a:latin typeface="HelveticaNeue MediumCond"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1EA073-8A19-490C-96AD-128D4D6AB86A}" type="datetimeFigureOut">
              <a:rPr lang="en-GB" smtClean="0"/>
              <a:pPr/>
              <a:t>24/09/2019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B8608-F114-48B7-BED1-97F5E66B19EC}" type="slidenum">
              <a:rPr lang="en-GB" smtClean="0"/>
              <a:pPr/>
              <a:t>‹#›</a:t>
            </a:fld>
            <a:endParaRPr lang="en-GB"/>
          </a:p>
        </p:txBody>
      </p:sp>
    </p:spTree>
    <p:extLst>
      <p:ext uri="{BB962C8B-B14F-4D97-AF65-F5344CB8AC3E}">
        <p14:creationId xmlns:p14="http://schemas.microsoft.com/office/powerpoint/2010/main" val="333934761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hyperlink" Target="https://www.youtube.com/watch?v=2KfXY2SvlmQ" TargetMode="External"/><Relationship Id="rId7"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hyperlink" Target="https://www.youtube.com/watch?v=CYW1SHLWhDw"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Enterprise_resource_planning"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hyperlink" Target="https://searchenterpriseai.techtarget.com/definition/data-science" TargetMode="External"/><Relationship Id="rId4" Type="http://schemas.openxmlformats.org/officeDocument/2006/relationships/hyperlink" Target="https://searchdatamanagement.techtarget.com/definition/big-data" TargetMode="External"/></Relationships>
</file>

<file path=ppt/slides/_rels/slide13.xml.rels><?xml version="1.0" encoding="UTF-8" standalone="yes"?>
<Relationships xmlns="http://schemas.openxmlformats.org/package/2006/relationships"><Relationship Id="rId3" Type="http://schemas.microsoft.com/office/2014/relationships/chartEx" Target="../charts/chartEx3.xm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2.jp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hyperlink" Target="http://www.semlep.com/"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6.png"/><Relationship Id="rId4" Type="http://schemas.microsoft.com/office/2014/relationships/chartEx" Target="../charts/chartEx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D4345"/>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C22E707-B993-42D7-8469-F6618A4ED5EF}"/>
              </a:ext>
            </a:extLst>
          </p:cNvPr>
          <p:cNvSpPr txBox="1"/>
          <p:nvPr/>
        </p:nvSpPr>
        <p:spPr>
          <a:xfrm>
            <a:off x="369277" y="321505"/>
            <a:ext cx="7638757" cy="59246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5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Growing People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100" b="1" i="0" u="none" strike="noStrike" kern="1200" cap="none" spc="0" normalizeH="0" baseline="0" noProof="0" dirty="0">
              <a:ln>
                <a:noFill/>
              </a:ln>
              <a:solidFill>
                <a:srgbClr val="85CC47"/>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100" b="1" i="0" u="none" strike="noStrike" kern="1200" cap="none" spc="0" normalizeH="0" baseline="0" noProof="0" dirty="0">
              <a:ln>
                <a:noFill/>
              </a:ln>
              <a:solidFill>
                <a:srgbClr val="85CC47"/>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100" b="1" dirty="0">
              <a:solidFill>
                <a:srgbClr val="85CC47"/>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100" b="1" i="0" u="none" strike="noStrike" kern="1200" cap="none" spc="0" normalizeH="0" baseline="0" noProof="0" dirty="0">
              <a:ln>
                <a:noFill/>
              </a:ln>
              <a:solidFill>
                <a:srgbClr val="85CC47"/>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100" b="1" i="0" u="none" strike="noStrike" kern="1200" cap="none" spc="0" normalizeH="0" baseline="0" noProof="0" dirty="0">
              <a:ln>
                <a:noFill/>
              </a:ln>
              <a:solidFill>
                <a:srgbClr val="85CC47"/>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100" b="1" i="0" u="none" strike="noStrike" kern="1200" cap="none" spc="0" normalizeH="0" baseline="0" noProof="0" dirty="0">
              <a:ln>
                <a:noFill/>
              </a:ln>
              <a:solidFill>
                <a:srgbClr val="85CC47"/>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100" b="1" i="0" u="none" strike="noStrike" kern="1200" cap="none" spc="0" normalizeH="0" baseline="0" noProof="0" dirty="0">
              <a:ln>
                <a:noFill/>
              </a:ln>
              <a:solidFill>
                <a:srgbClr val="85CC47"/>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100" b="1" i="0" u="none" strike="noStrike" kern="1200" cap="none" spc="0" normalizeH="0" baseline="0" noProof="0" dirty="0">
              <a:ln>
                <a:noFill/>
              </a:ln>
              <a:solidFill>
                <a:srgbClr val="85CC47"/>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September 2019</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Paul Thompson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Employers and Skills Manager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31006CD-F4BD-4ADC-8228-6DCE3BA54B84}"/>
              </a:ext>
            </a:extLst>
          </p:cNvPr>
          <p:cNvSpPr txBox="1"/>
          <p:nvPr/>
        </p:nvSpPr>
        <p:spPr>
          <a:xfrm>
            <a:off x="369277" y="1867267"/>
            <a:ext cx="9371071" cy="18389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5000" b="1" i="0" u="none" strike="noStrike" kern="1200" cap="none" spc="0" normalizeH="0" baseline="0" noProof="0" dirty="0">
                <a:ln>
                  <a:noFill/>
                </a:ln>
                <a:solidFill>
                  <a:srgbClr val="92D050"/>
                </a:solidFill>
                <a:effectLst/>
                <a:uLnTx/>
                <a:uFillTx/>
                <a:latin typeface="HelveticaNeue MediumCond" pitchFamily="34" charset="0"/>
                <a:ea typeface="+mn-ea"/>
                <a:cs typeface="+mn-cs"/>
              </a:rPr>
              <a:t>South East Midlands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5000" b="1" i="0" u="none" strike="noStrike" kern="1200" cap="none" spc="0" normalizeH="0" baseline="0" noProof="0" dirty="0">
                <a:ln>
                  <a:noFill/>
                </a:ln>
                <a:solidFill>
                  <a:srgbClr val="92D050"/>
                </a:solidFill>
                <a:effectLst/>
                <a:uLnTx/>
                <a:uFillTx/>
                <a:latin typeface="HelveticaNeue MediumCond" pitchFamily="34" charset="0"/>
                <a:ea typeface="+mn-ea"/>
                <a:cs typeface="+mn-cs"/>
              </a:rPr>
              <a:t>Labour Market Information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3132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F1548C-49BC-467B-B01F-FB7B80F7ABD2}"/>
              </a:ext>
            </a:extLst>
          </p:cNvPr>
          <p:cNvSpPr txBox="1"/>
          <p:nvPr/>
        </p:nvSpPr>
        <p:spPr>
          <a:xfrm>
            <a:off x="257817" y="110014"/>
            <a:ext cx="8696349" cy="830997"/>
          </a:xfrm>
          <a:prstGeom prst="rect">
            <a:avLst/>
          </a:prstGeom>
          <a:noFill/>
        </p:spPr>
        <p:txBody>
          <a:bodyPr wrap="square" rtlCol="0">
            <a:spAutoFit/>
          </a:bodyPr>
          <a:lstStyle/>
          <a:p>
            <a:pPr lvl="0">
              <a:defRPr/>
            </a:pPr>
            <a:r>
              <a:rPr lang="en-GB" sz="2400" b="1" dirty="0">
                <a:solidFill>
                  <a:srgbClr val="00969D"/>
                </a:solidFill>
                <a:latin typeface="HelveticaNeue MediumCond" pitchFamily="34" charset="0"/>
              </a:rPr>
              <a:t>What Basic Skills and Core Competencies are Employers Currently Seeking in their Own Words?</a:t>
            </a:r>
          </a:p>
        </p:txBody>
      </p:sp>
      <p:graphicFrame>
        <p:nvGraphicFramePr>
          <p:cNvPr id="2" name="Table 1">
            <a:extLst>
              <a:ext uri="{FF2B5EF4-FFF2-40B4-BE49-F238E27FC236}">
                <a16:creationId xmlns:a16="http://schemas.microsoft.com/office/drawing/2014/main" id="{4477CC9C-9B1A-43D4-B4B8-4D168DDC8549}"/>
              </a:ext>
            </a:extLst>
          </p:cNvPr>
          <p:cNvGraphicFramePr>
            <a:graphicFrameLocks noGrp="1"/>
          </p:cNvGraphicFramePr>
          <p:nvPr>
            <p:extLst>
              <p:ext uri="{D42A27DB-BD31-4B8C-83A1-F6EECF244321}">
                <p14:modId xmlns:p14="http://schemas.microsoft.com/office/powerpoint/2010/main" val="759214069"/>
              </p:ext>
            </p:extLst>
          </p:nvPr>
        </p:nvGraphicFramePr>
        <p:xfrm>
          <a:off x="351693" y="1088278"/>
          <a:ext cx="3845168" cy="3404886"/>
        </p:xfrm>
        <a:graphic>
          <a:graphicData uri="http://schemas.openxmlformats.org/drawingml/2006/table">
            <a:tbl>
              <a:tblPr firstRow="1">
                <a:tableStyleId>{93296810-A885-4BE3-A3E7-6D5BEEA58F35}</a:tableStyleId>
              </a:tblPr>
              <a:tblGrid>
                <a:gridCol w="2690470">
                  <a:extLst>
                    <a:ext uri="{9D8B030D-6E8A-4147-A177-3AD203B41FA5}">
                      <a16:colId xmlns:a16="http://schemas.microsoft.com/office/drawing/2014/main" val="1013222027"/>
                    </a:ext>
                  </a:extLst>
                </a:gridCol>
                <a:gridCol w="1154698">
                  <a:extLst>
                    <a:ext uri="{9D8B030D-6E8A-4147-A177-3AD203B41FA5}">
                      <a16:colId xmlns:a16="http://schemas.microsoft.com/office/drawing/2014/main" val="400200362"/>
                    </a:ext>
                  </a:extLst>
                </a:gridCol>
              </a:tblGrid>
              <a:tr h="529507">
                <a:tc>
                  <a:txBody>
                    <a:bodyPr/>
                    <a:lstStyle/>
                    <a:p>
                      <a:pPr algn="l" fontAlgn="b"/>
                      <a:r>
                        <a:rPr lang="en-GB" sz="1400" b="1" i="0" u="none" strike="noStrike" dirty="0">
                          <a:effectLst/>
                          <a:latin typeface="Arial" panose="020B0604020202020204" pitchFamily="34" charset="0"/>
                          <a:cs typeface="Arial" panose="020B0604020202020204" pitchFamily="34" charset="0"/>
                        </a:rPr>
                        <a:t> Basic Skill/Core Competency</a:t>
                      </a:r>
                    </a:p>
                  </a:txBody>
                  <a:tcPr marL="7823" marR="7823" marT="7823"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Last 365 Days</a:t>
                      </a:r>
                      <a:endParaRPr lang="en-GB" sz="1400" b="0" i="0" u="none" strike="noStrike" dirty="0">
                        <a:effectLst/>
                        <a:latin typeface="Arial" panose="020B0604020202020204" pitchFamily="34" charset="0"/>
                        <a:cs typeface="Arial" panose="020B0604020202020204" pitchFamily="34" charset="0"/>
                      </a:endParaRPr>
                    </a:p>
                  </a:txBody>
                  <a:tcPr marL="7823" marR="7823" marT="7823" marB="0" anchor="ctr"/>
                </a:tc>
                <a:extLst>
                  <a:ext uri="{0D108BD9-81ED-4DB2-BD59-A6C34878D82A}">
                    <a16:rowId xmlns:a16="http://schemas.microsoft.com/office/drawing/2014/main" val="2300309397"/>
                  </a:ext>
                </a:extLst>
              </a:tr>
              <a:tr h="156467">
                <a:tc>
                  <a:txBody>
                    <a:bodyPr/>
                    <a:lstStyle/>
                    <a:p>
                      <a:pPr algn="l" fontAlgn="b"/>
                      <a:r>
                        <a:rPr lang="en-GB" sz="1400" b="1" u="none" strike="noStrike" dirty="0">
                          <a:effectLst/>
                          <a:latin typeface="Arial" panose="020B0604020202020204" pitchFamily="34" charset="0"/>
                          <a:cs typeface="Arial" panose="020B0604020202020204" pitchFamily="34" charset="0"/>
                        </a:rPr>
                        <a:t>Communication Skills</a:t>
                      </a:r>
                      <a:endParaRPr lang="en-GB" sz="1400" b="1" i="0" u="none" strike="noStrike" dirty="0">
                        <a:effectLst/>
                        <a:latin typeface="Arial" panose="020B0604020202020204" pitchFamily="34" charset="0"/>
                        <a:cs typeface="Arial" panose="020B0604020202020204" pitchFamily="34" charset="0"/>
                      </a:endParaRPr>
                    </a:p>
                  </a:txBody>
                  <a:tcPr marL="7823" marR="7823" marT="7823" marB="0" anchor="b"/>
                </a:tc>
                <a:tc>
                  <a:txBody>
                    <a:bodyPr/>
                    <a:lstStyle/>
                    <a:p>
                      <a:pPr algn="ctr" fontAlgn="b"/>
                      <a:r>
                        <a:rPr lang="en-GB" sz="1400" u="none" strike="noStrike">
                          <a:effectLst/>
                          <a:latin typeface="Arial" panose="020B0604020202020204" pitchFamily="34" charset="0"/>
                          <a:cs typeface="Arial" panose="020B0604020202020204" pitchFamily="34" charset="0"/>
                        </a:rPr>
                        <a:t>40,128</a:t>
                      </a:r>
                      <a:endParaRPr lang="en-GB" sz="1400" b="0" i="0" u="none" strike="noStrike">
                        <a:effectLst/>
                        <a:latin typeface="Arial" panose="020B0604020202020204" pitchFamily="34" charset="0"/>
                        <a:cs typeface="Arial" panose="020B0604020202020204" pitchFamily="34" charset="0"/>
                      </a:endParaRPr>
                    </a:p>
                  </a:txBody>
                  <a:tcPr marL="7823" marR="7823" marT="7823" marB="0" anchor="b"/>
                </a:tc>
                <a:extLst>
                  <a:ext uri="{0D108BD9-81ED-4DB2-BD59-A6C34878D82A}">
                    <a16:rowId xmlns:a16="http://schemas.microsoft.com/office/drawing/2014/main" val="1176709837"/>
                  </a:ext>
                </a:extLst>
              </a:tr>
              <a:tr h="156467">
                <a:tc>
                  <a:txBody>
                    <a:bodyPr/>
                    <a:lstStyle/>
                    <a:p>
                      <a:pPr algn="l" fontAlgn="b"/>
                      <a:r>
                        <a:rPr lang="en-GB" sz="1400" b="1" u="none" strike="noStrike">
                          <a:effectLst/>
                          <a:latin typeface="Arial" panose="020B0604020202020204" pitchFamily="34" charset="0"/>
                          <a:cs typeface="Arial" panose="020B0604020202020204" pitchFamily="34" charset="0"/>
                        </a:rPr>
                        <a:t>Organisational Skills</a:t>
                      </a:r>
                      <a:endParaRPr lang="en-GB" sz="1400" b="1" i="0" u="none" strike="noStrike">
                        <a:effectLst/>
                        <a:latin typeface="Arial" panose="020B0604020202020204" pitchFamily="34" charset="0"/>
                        <a:cs typeface="Arial" panose="020B0604020202020204" pitchFamily="34" charset="0"/>
                      </a:endParaRPr>
                    </a:p>
                  </a:txBody>
                  <a:tcPr marL="7823" marR="7823" marT="7823" marB="0" anchor="b"/>
                </a:tc>
                <a:tc>
                  <a:txBody>
                    <a:bodyPr/>
                    <a:lstStyle/>
                    <a:p>
                      <a:pPr algn="ctr" fontAlgn="b"/>
                      <a:r>
                        <a:rPr lang="en-GB" sz="1400" u="none" strike="noStrike">
                          <a:effectLst/>
                          <a:latin typeface="Arial" panose="020B0604020202020204" pitchFamily="34" charset="0"/>
                          <a:cs typeface="Arial" panose="020B0604020202020204" pitchFamily="34" charset="0"/>
                        </a:rPr>
                        <a:t>17,914</a:t>
                      </a:r>
                      <a:endParaRPr lang="en-GB" sz="1400" b="0" i="0" u="none" strike="noStrike">
                        <a:effectLst/>
                        <a:latin typeface="Arial" panose="020B0604020202020204" pitchFamily="34" charset="0"/>
                        <a:cs typeface="Arial" panose="020B0604020202020204" pitchFamily="34" charset="0"/>
                      </a:endParaRPr>
                    </a:p>
                  </a:txBody>
                  <a:tcPr marL="7823" marR="7823" marT="7823" marB="0" anchor="b"/>
                </a:tc>
                <a:extLst>
                  <a:ext uri="{0D108BD9-81ED-4DB2-BD59-A6C34878D82A}">
                    <a16:rowId xmlns:a16="http://schemas.microsoft.com/office/drawing/2014/main" val="1840058150"/>
                  </a:ext>
                </a:extLst>
              </a:tr>
              <a:tr h="156467">
                <a:tc>
                  <a:txBody>
                    <a:bodyPr/>
                    <a:lstStyle/>
                    <a:p>
                      <a:pPr algn="l" fontAlgn="b"/>
                      <a:r>
                        <a:rPr lang="en-GB" sz="1400" b="1" u="none" strike="noStrike">
                          <a:effectLst/>
                          <a:latin typeface="Arial" panose="020B0604020202020204" pitchFamily="34" charset="0"/>
                          <a:cs typeface="Arial" panose="020B0604020202020204" pitchFamily="34" charset="0"/>
                        </a:rPr>
                        <a:t>Teamwork / Collaboration</a:t>
                      </a:r>
                      <a:endParaRPr lang="en-GB" sz="1400" b="1" i="0" u="none" strike="noStrike">
                        <a:effectLst/>
                        <a:latin typeface="Arial" panose="020B0604020202020204" pitchFamily="34" charset="0"/>
                        <a:cs typeface="Arial" panose="020B0604020202020204" pitchFamily="34" charset="0"/>
                      </a:endParaRPr>
                    </a:p>
                  </a:txBody>
                  <a:tcPr marL="7823" marR="7823" marT="7823" marB="0" anchor="b"/>
                </a:tc>
                <a:tc>
                  <a:txBody>
                    <a:bodyPr/>
                    <a:lstStyle/>
                    <a:p>
                      <a:pPr algn="ctr" fontAlgn="b"/>
                      <a:r>
                        <a:rPr lang="en-GB" sz="1400" u="none" strike="noStrike">
                          <a:effectLst/>
                          <a:latin typeface="Arial" panose="020B0604020202020204" pitchFamily="34" charset="0"/>
                          <a:cs typeface="Arial" panose="020B0604020202020204" pitchFamily="34" charset="0"/>
                        </a:rPr>
                        <a:t>15,585</a:t>
                      </a:r>
                      <a:endParaRPr lang="en-GB" sz="1400" b="0" i="0" u="none" strike="noStrike">
                        <a:effectLst/>
                        <a:latin typeface="Arial" panose="020B0604020202020204" pitchFamily="34" charset="0"/>
                        <a:cs typeface="Arial" panose="020B0604020202020204" pitchFamily="34" charset="0"/>
                      </a:endParaRPr>
                    </a:p>
                  </a:txBody>
                  <a:tcPr marL="7823" marR="7823" marT="7823" marB="0" anchor="b"/>
                </a:tc>
                <a:extLst>
                  <a:ext uri="{0D108BD9-81ED-4DB2-BD59-A6C34878D82A}">
                    <a16:rowId xmlns:a16="http://schemas.microsoft.com/office/drawing/2014/main" val="1029969155"/>
                  </a:ext>
                </a:extLst>
              </a:tr>
              <a:tr h="156467">
                <a:tc>
                  <a:txBody>
                    <a:bodyPr/>
                    <a:lstStyle/>
                    <a:p>
                      <a:pPr algn="l" fontAlgn="b"/>
                      <a:r>
                        <a:rPr lang="en-GB" sz="1400" b="1" u="none" strike="noStrike">
                          <a:effectLst/>
                          <a:latin typeface="Arial" panose="020B0604020202020204" pitchFamily="34" charset="0"/>
                          <a:cs typeface="Arial" panose="020B0604020202020204" pitchFamily="34" charset="0"/>
                        </a:rPr>
                        <a:t>Detail-Orientated</a:t>
                      </a:r>
                      <a:endParaRPr lang="en-GB" sz="1400" b="1" i="0" u="none" strike="noStrike">
                        <a:effectLst/>
                        <a:latin typeface="Arial" panose="020B0604020202020204" pitchFamily="34" charset="0"/>
                        <a:cs typeface="Arial" panose="020B0604020202020204" pitchFamily="34" charset="0"/>
                      </a:endParaRPr>
                    </a:p>
                  </a:txBody>
                  <a:tcPr marL="7823" marR="7823" marT="7823" marB="0" anchor="b"/>
                </a:tc>
                <a:tc>
                  <a:txBody>
                    <a:bodyPr/>
                    <a:lstStyle/>
                    <a:p>
                      <a:pPr algn="ctr" fontAlgn="b"/>
                      <a:r>
                        <a:rPr lang="en-GB" sz="1400" u="none" strike="noStrike">
                          <a:effectLst/>
                          <a:latin typeface="Arial" panose="020B0604020202020204" pitchFamily="34" charset="0"/>
                          <a:cs typeface="Arial" panose="020B0604020202020204" pitchFamily="34" charset="0"/>
                        </a:rPr>
                        <a:t>14,905</a:t>
                      </a:r>
                      <a:endParaRPr lang="en-GB" sz="1400" b="0" i="0" u="none" strike="noStrike">
                        <a:effectLst/>
                        <a:latin typeface="Arial" panose="020B0604020202020204" pitchFamily="34" charset="0"/>
                        <a:cs typeface="Arial" panose="020B0604020202020204" pitchFamily="34" charset="0"/>
                      </a:endParaRPr>
                    </a:p>
                  </a:txBody>
                  <a:tcPr marL="7823" marR="7823" marT="7823" marB="0" anchor="b"/>
                </a:tc>
                <a:extLst>
                  <a:ext uri="{0D108BD9-81ED-4DB2-BD59-A6C34878D82A}">
                    <a16:rowId xmlns:a16="http://schemas.microsoft.com/office/drawing/2014/main" val="4281188167"/>
                  </a:ext>
                </a:extLst>
              </a:tr>
              <a:tr h="156467">
                <a:tc>
                  <a:txBody>
                    <a:bodyPr/>
                    <a:lstStyle/>
                    <a:p>
                      <a:pPr algn="l" fontAlgn="b"/>
                      <a:r>
                        <a:rPr lang="en-GB" sz="1400" b="1" u="none" strike="noStrike">
                          <a:effectLst/>
                          <a:latin typeface="Arial" panose="020B0604020202020204" pitchFamily="34" charset="0"/>
                          <a:cs typeface="Arial" panose="020B0604020202020204" pitchFamily="34" charset="0"/>
                        </a:rPr>
                        <a:t>Microsoft Excel</a:t>
                      </a:r>
                      <a:endParaRPr lang="en-GB" sz="1400" b="1" i="0" u="none" strike="noStrike">
                        <a:effectLst/>
                        <a:latin typeface="Arial" panose="020B0604020202020204" pitchFamily="34" charset="0"/>
                        <a:cs typeface="Arial" panose="020B0604020202020204" pitchFamily="34" charset="0"/>
                      </a:endParaRPr>
                    </a:p>
                  </a:txBody>
                  <a:tcPr marL="7823" marR="7823" marT="7823" marB="0" anchor="b"/>
                </a:tc>
                <a:tc>
                  <a:txBody>
                    <a:bodyPr/>
                    <a:lstStyle/>
                    <a:p>
                      <a:pPr algn="ctr" fontAlgn="b"/>
                      <a:r>
                        <a:rPr lang="en-GB" sz="1400" u="none" strike="noStrike">
                          <a:effectLst/>
                          <a:latin typeface="Arial" panose="020B0604020202020204" pitchFamily="34" charset="0"/>
                          <a:cs typeface="Arial" panose="020B0604020202020204" pitchFamily="34" charset="0"/>
                        </a:rPr>
                        <a:t>14,634</a:t>
                      </a:r>
                      <a:endParaRPr lang="en-GB" sz="1400" b="0" i="0" u="none" strike="noStrike">
                        <a:effectLst/>
                        <a:latin typeface="Arial" panose="020B0604020202020204" pitchFamily="34" charset="0"/>
                        <a:cs typeface="Arial" panose="020B0604020202020204" pitchFamily="34" charset="0"/>
                      </a:endParaRPr>
                    </a:p>
                  </a:txBody>
                  <a:tcPr marL="7823" marR="7823" marT="7823" marB="0" anchor="b"/>
                </a:tc>
                <a:extLst>
                  <a:ext uri="{0D108BD9-81ED-4DB2-BD59-A6C34878D82A}">
                    <a16:rowId xmlns:a16="http://schemas.microsoft.com/office/drawing/2014/main" val="2090639301"/>
                  </a:ext>
                </a:extLst>
              </a:tr>
              <a:tr h="156467">
                <a:tc>
                  <a:txBody>
                    <a:bodyPr/>
                    <a:lstStyle/>
                    <a:p>
                      <a:pPr algn="l" fontAlgn="b"/>
                      <a:r>
                        <a:rPr lang="en-GB" sz="1400" b="1" u="none" strike="noStrike">
                          <a:effectLst/>
                          <a:latin typeface="Arial" panose="020B0604020202020204" pitchFamily="34" charset="0"/>
                          <a:cs typeface="Arial" panose="020B0604020202020204" pitchFamily="34" charset="0"/>
                        </a:rPr>
                        <a:t>Planning</a:t>
                      </a:r>
                      <a:endParaRPr lang="en-GB" sz="1400" b="1" i="0" u="none" strike="noStrike">
                        <a:effectLst/>
                        <a:latin typeface="Arial" panose="020B0604020202020204" pitchFamily="34" charset="0"/>
                        <a:cs typeface="Arial" panose="020B0604020202020204" pitchFamily="34" charset="0"/>
                      </a:endParaRPr>
                    </a:p>
                  </a:txBody>
                  <a:tcPr marL="7823" marR="7823" marT="7823" marB="0" anchor="b"/>
                </a:tc>
                <a:tc>
                  <a:txBody>
                    <a:bodyPr/>
                    <a:lstStyle/>
                    <a:p>
                      <a:pPr algn="ctr" fontAlgn="b"/>
                      <a:r>
                        <a:rPr lang="en-GB" sz="1400" u="none" strike="noStrike">
                          <a:effectLst/>
                          <a:latin typeface="Arial" panose="020B0604020202020204" pitchFamily="34" charset="0"/>
                          <a:cs typeface="Arial" panose="020B0604020202020204" pitchFamily="34" charset="0"/>
                        </a:rPr>
                        <a:t>14,239</a:t>
                      </a:r>
                      <a:endParaRPr lang="en-GB" sz="1400" b="0" i="0" u="none" strike="noStrike">
                        <a:effectLst/>
                        <a:latin typeface="Arial" panose="020B0604020202020204" pitchFamily="34" charset="0"/>
                        <a:cs typeface="Arial" panose="020B0604020202020204" pitchFamily="34" charset="0"/>
                      </a:endParaRPr>
                    </a:p>
                  </a:txBody>
                  <a:tcPr marL="7823" marR="7823" marT="7823" marB="0" anchor="b"/>
                </a:tc>
                <a:extLst>
                  <a:ext uri="{0D108BD9-81ED-4DB2-BD59-A6C34878D82A}">
                    <a16:rowId xmlns:a16="http://schemas.microsoft.com/office/drawing/2014/main" val="4023854609"/>
                  </a:ext>
                </a:extLst>
              </a:tr>
              <a:tr h="156467">
                <a:tc>
                  <a:txBody>
                    <a:bodyPr/>
                    <a:lstStyle/>
                    <a:p>
                      <a:pPr algn="l" fontAlgn="b"/>
                      <a:r>
                        <a:rPr lang="en-GB" sz="1400" b="1" u="none" strike="noStrike">
                          <a:effectLst/>
                          <a:latin typeface="Arial" panose="020B0604020202020204" pitchFamily="34" charset="0"/>
                          <a:cs typeface="Arial" panose="020B0604020202020204" pitchFamily="34" charset="0"/>
                        </a:rPr>
                        <a:t>Creativity</a:t>
                      </a:r>
                      <a:endParaRPr lang="en-GB" sz="1400" b="1" i="0" u="none" strike="noStrike">
                        <a:effectLst/>
                        <a:latin typeface="Arial" panose="020B0604020202020204" pitchFamily="34" charset="0"/>
                        <a:cs typeface="Arial" panose="020B0604020202020204" pitchFamily="34" charset="0"/>
                      </a:endParaRPr>
                    </a:p>
                  </a:txBody>
                  <a:tcPr marL="7823" marR="7823" marT="7823" marB="0" anchor="b"/>
                </a:tc>
                <a:tc>
                  <a:txBody>
                    <a:bodyPr/>
                    <a:lstStyle/>
                    <a:p>
                      <a:pPr algn="ctr" fontAlgn="b"/>
                      <a:r>
                        <a:rPr lang="en-GB" sz="1400" u="none" strike="noStrike">
                          <a:effectLst/>
                          <a:latin typeface="Arial" panose="020B0604020202020204" pitchFamily="34" charset="0"/>
                          <a:cs typeface="Arial" panose="020B0604020202020204" pitchFamily="34" charset="0"/>
                        </a:rPr>
                        <a:t>10,069</a:t>
                      </a:r>
                      <a:endParaRPr lang="en-GB" sz="1400" b="0" i="0" u="none" strike="noStrike">
                        <a:effectLst/>
                        <a:latin typeface="Arial" panose="020B0604020202020204" pitchFamily="34" charset="0"/>
                        <a:cs typeface="Arial" panose="020B0604020202020204" pitchFamily="34" charset="0"/>
                      </a:endParaRPr>
                    </a:p>
                  </a:txBody>
                  <a:tcPr marL="7823" marR="7823" marT="7823" marB="0" anchor="b"/>
                </a:tc>
                <a:extLst>
                  <a:ext uri="{0D108BD9-81ED-4DB2-BD59-A6C34878D82A}">
                    <a16:rowId xmlns:a16="http://schemas.microsoft.com/office/drawing/2014/main" val="3391922030"/>
                  </a:ext>
                </a:extLst>
              </a:tr>
              <a:tr h="156467">
                <a:tc>
                  <a:txBody>
                    <a:bodyPr/>
                    <a:lstStyle/>
                    <a:p>
                      <a:pPr algn="l" fontAlgn="b"/>
                      <a:r>
                        <a:rPr lang="en-GB" sz="1400" b="1" u="none" strike="noStrike">
                          <a:effectLst/>
                          <a:latin typeface="Arial" panose="020B0604020202020204" pitchFamily="34" charset="0"/>
                          <a:cs typeface="Arial" panose="020B0604020202020204" pitchFamily="34" charset="0"/>
                        </a:rPr>
                        <a:t>English</a:t>
                      </a:r>
                      <a:endParaRPr lang="en-GB" sz="1400" b="1" i="0" u="none" strike="noStrike">
                        <a:effectLst/>
                        <a:latin typeface="Arial" panose="020B0604020202020204" pitchFamily="34" charset="0"/>
                        <a:cs typeface="Arial" panose="020B0604020202020204" pitchFamily="34" charset="0"/>
                      </a:endParaRPr>
                    </a:p>
                  </a:txBody>
                  <a:tcPr marL="7823" marR="7823" marT="7823" marB="0" anchor="b"/>
                </a:tc>
                <a:tc>
                  <a:txBody>
                    <a:bodyPr/>
                    <a:lstStyle/>
                    <a:p>
                      <a:pPr algn="ctr" fontAlgn="b"/>
                      <a:r>
                        <a:rPr lang="en-GB" sz="1400" u="none" strike="noStrike">
                          <a:effectLst/>
                          <a:latin typeface="Arial" panose="020B0604020202020204" pitchFamily="34" charset="0"/>
                          <a:cs typeface="Arial" panose="020B0604020202020204" pitchFamily="34" charset="0"/>
                        </a:rPr>
                        <a:t>9,281</a:t>
                      </a:r>
                      <a:endParaRPr lang="en-GB" sz="1400" b="0" i="0" u="none" strike="noStrike">
                        <a:effectLst/>
                        <a:latin typeface="Arial" panose="020B0604020202020204" pitchFamily="34" charset="0"/>
                        <a:cs typeface="Arial" panose="020B0604020202020204" pitchFamily="34" charset="0"/>
                      </a:endParaRPr>
                    </a:p>
                  </a:txBody>
                  <a:tcPr marL="7823" marR="7823" marT="7823" marB="0" anchor="b"/>
                </a:tc>
                <a:extLst>
                  <a:ext uri="{0D108BD9-81ED-4DB2-BD59-A6C34878D82A}">
                    <a16:rowId xmlns:a16="http://schemas.microsoft.com/office/drawing/2014/main" val="1019005256"/>
                  </a:ext>
                </a:extLst>
              </a:tr>
              <a:tr h="156467">
                <a:tc>
                  <a:txBody>
                    <a:bodyPr/>
                    <a:lstStyle/>
                    <a:p>
                      <a:pPr algn="l" fontAlgn="b"/>
                      <a:r>
                        <a:rPr lang="en-GB" sz="1400" b="1" u="none" strike="noStrike">
                          <a:effectLst/>
                          <a:latin typeface="Arial" panose="020B0604020202020204" pitchFamily="34" charset="0"/>
                          <a:cs typeface="Arial" panose="020B0604020202020204" pitchFamily="34" charset="0"/>
                        </a:rPr>
                        <a:t>Problem Solving</a:t>
                      </a:r>
                      <a:endParaRPr lang="en-GB" sz="1400" b="1" i="0" u="none" strike="noStrike">
                        <a:effectLst/>
                        <a:latin typeface="Arial" panose="020B0604020202020204" pitchFamily="34" charset="0"/>
                        <a:cs typeface="Arial" panose="020B0604020202020204" pitchFamily="34" charset="0"/>
                      </a:endParaRPr>
                    </a:p>
                  </a:txBody>
                  <a:tcPr marL="7823" marR="7823" marT="7823" marB="0" anchor="b"/>
                </a:tc>
                <a:tc>
                  <a:txBody>
                    <a:bodyPr/>
                    <a:lstStyle/>
                    <a:p>
                      <a:pPr algn="ctr" fontAlgn="b"/>
                      <a:r>
                        <a:rPr lang="en-GB" sz="1400" u="none" strike="noStrike">
                          <a:effectLst/>
                          <a:latin typeface="Arial" panose="020B0604020202020204" pitchFamily="34" charset="0"/>
                          <a:cs typeface="Arial" panose="020B0604020202020204" pitchFamily="34" charset="0"/>
                        </a:rPr>
                        <a:t>9,127</a:t>
                      </a:r>
                      <a:endParaRPr lang="en-GB" sz="1400" b="0" i="0" u="none" strike="noStrike">
                        <a:effectLst/>
                        <a:latin typeface="Arial" panose="020B0604020202020204" pitchFamily="34" charset="0"/>
                        <a:cs typeface="Arial" panose="020B0604020202020204" pitchFamily="34" charset="0"/>
                      </a:endParaRPr>
                    </a:p>
                  </a:txBody>
                  <a:tcPr marL="7823" marR="7823" marT="7823" marB="0" anchor="b"/>
                </a:tc>
                <a:extLst>
                  <a:ext uri="{0D108BD9-81ED-4DB2-BD59-A6C34878D82A}">
                    <a16:rowId xmlns:a16="http://schemas.microsoft.com/office/drawing/2014/main" val="543828181"/>
                  </a:ext>
                </a:extLst>
              </a:tr>
              <a:tr h="156467">
                <a:tc>
                  <a:txBody>
                    <a:bodyPr/>
                    <a:lstStyle/>
                    <a:p>
                      <a:pPr algn="l" fontAlgn="b"/>
                      <a:r>
                        <a:rPr lang="en-GB" sz="1400" b="1" u="none" strike="noStrike" dirty="0">
                          <a:effectLst/>
                          <a:latin typeface="Arial" panose="020B0604020202020204" pitchFamily="34" charset="0"/>
                          <a:cs typeface="Arial" panose="020B0604020202020204" pitchFamily="34" charset="0"/>
                        </a:rPr>
                        <a:t>Microsoft Office</a:t>
                      </a:r>
                      <a:endParaRPr lang="en-GB" sz="1400" b="1" i="0" u="none" strike="noStrike" dirty="0">
                        <a:effectLst/>
                        <a:latin typeface="Arial" panose="020B0604020202020204" pitchFamily="34" charset="0"/>
                        <a:cs typeface="Arial" panose="020B0604020202020204" pitchFamily="34" charset="0"/>
                      </a:endParaRPr>
                    </a:p>
                  </a:txBody>
                  <a:tcPr marL="7823" marR="7823" marT="7823" marB="0" anchor="b"/>
                </a:tc>
                <a:tc>
                  <a:txBody>
                    <a:bodyPr/>
                    <a:lstStyle/>
                    <a:p>
                      <a:pPr algn="ctr" fontAlgn="b"/>
                      <a:r>
                        <a:rPr lang="en-GB" sz="1400" u="none" strike="noStrike">
                          <a:effectLst/>
                          <a:latin typeface="Arial" panose="020B0604020202020204" pitchFamily="34" charset="0"/>
                          <a:cs typeface="Arial" panose="020B0604020202020204" pitchFamily="34" charset="0"/>
                        </a:rPr>
                        <a:t>8,227</a:t>
                      </a:r>
                      <a:endParaRPr lang="en-GB" sz="1400" b="0" i="0" u="none" strike="noStrike">
                        <a:effectLst/>
                        <a:latin typeface="Arial" panose="020B0604020202020204" pitchFamily="34" charset="0"/>
                        <a:cs typeface="Arial" panose="020B0604020202020204" pitchFamily="34" charset="0"/>
                      </a:endParaRPr>
                    </a:p>
                  </a:txBody>
                  <a:tcPr marL="7823" marR="7823" marT="7823" marB="0" anchor="b"/>
                </a:tc>
                <a:extLst>
                  <a:ext uri="{0D108BD9-81ED-4DB2-BD59-A6C34878D82A}">
                    <a16:rowId xmlns:a16="http://schemas.microsoft.com/office/drawing/2014/main" val="4169445482"/>
                  </a:ext>
                </a:extLst>
              </a:tr>
              <a:tr h="156467">
                <a:tc>
                  <a:txBody>
                    <a:bodyPr/>
                    <a:lstStyle/>
                    <a:p>
                      <a:pPr algn="l" fontAlgn="b"/>
                      <a:r>
                        <a:rPr lang="en-GB" sz="1400" u="none" strike="noStrike" dirty="0">
                          <a:effectLst/>
                          <a:latin typeface="Arial" panose="020B0604020202020204" pitchFamily="34" charset="0"/>
                          <a:cs typeface="Arial" panose="020B0604020202020204" pitchFamily="34" charset="0"/>
                        </a:rPr>
                        <a:t>Building Effective Relationships</a:t>
                      </a:r>
                      <a:endParaRPr lang="en-GB" sz="1400" b="0" i="0" u="none" strike="noStrike" dirty="0">
                        <a:effectLst/>
                        <a:latin typeface="Arial" panose="020B0604020202020204" pitchFamily="34" charset="0"/>
                        <a:cs typeface="Arial" panose="020B0604020202020204" pitchFamily="34" charset="0"/>
                      </a:endParaRPr>
                    </a:p>
                  </a:txBody>
                  <a:tcPr marL="7823" marR="7823" marT="7823" marB="0" anchor="b"/>
                </a:tc>
                <a:tc>
                  <a:txBody>
                    <a:bodyPr/>
                    <a:lstStyle/>
                    <a:p>
                      <a:pPr algn="ctr" fontAlgn="b"/>
                      <a:r>
                        <a:rPr lang="en-GB" sz="1400" u="none" strike="noStrike" dirty="0">
                          <a:effectLst/>
                          <a:latin typeface="Arial" panose="020B0604020202020204" pitchFamily="34" charset="0"/>
                          <a:cs typeface="Arial" panose="020B0604020202020204" pitchFamily="34" charset="0"/>
                        </a:rPr>
                        <a:t>7,344</a:t>
                      </a:r>
                      <a:endParaRPr lang="en-GB" sz="1400" b="0" i="0" u="none" strike="noStrike" dirty="0">
                        <a:effectLst/>
                        <a:latin typeface="Arial" panose="020B0604020202020204" pitchFamily="34" charset="0"/>
                        <a:cs typeface="Arial" panose="020B0604020202020204" pitchFamily="34" charset="0"/>
                      </a:endParaRPr>
                    </a:p>
                  </a:txBody>
                  <a:tcPr marL="7823" marR="7823" marT="7823" marB="0" anchor="b"/>
                </a:tc>
                <a:extLst>
                  <a:ext uri="{0D108BD9-81ED-4DB2-BD59-A6C34878D82A}">
                    <a16:rowId xmlns:a16="http://schemas.microsoft.com/office/drawing/2014/main" val="3861608421"/>
                  </a:ext>
                </a:extLst>
              </a:tr>
              <a:tr h="156467">
                <a:tc>
                  <a:txBody>
                    <a:bodyPr/>
                    <a:lstStyle/>
                    <a:p>
                      <a:pPr algn="l" fontAlgn="b"/>
                      <a:r>
                        <a:rPr lang="en-GB" sz="1400" u="none" strike="noStrike" dirty="0">
                          <a:effectLst/>
                          <a:latin typeface="Arial" panose="020B0604020202020204" pitchFamily="34" charset="0"/>
                          <a:cs typeface="Arial" panose="020B0604020202020204" pitchFamily="34" charset="0"/>
                        </a:rPr>
                        <a:t>Leadership</a:t>
                      </a:r>
                      <a:endParaRPr lang="en-GB" sz="1400" b="0" i="0" u="none" strike="noStrike" dirty="0">
                        <a:effectLst/>
                        <a:latin typeface="Arial" panose="020B0604020202020204" pitchFamily="34" charset="0"/>
                        <a:cs typeface="Arial" panose="020B0604020202020204" pitchFamily="34" charset="0"/>
                      </a:endParaRPr>
                    </a:p>
                  </a:txBody>
                  <a:tcPr marL="7823" marR="7823" marT="7823" marB="0" anchor="b"/>
                </a:tc>
                <a:tc>
                  <a:txBody>
                    <a:bodyPr/>
                    <a:lstStyle/>
                    <a:p>
                      <a:pPr algn="ctr" fontAlgn="b"/>
                      <a:r>
                        <a:rPr lang="en-GB" sz="1400" u="none" strike="noStrike" dirty="0">
                          <a:effectLst/>
                          <a:latin typeface="Arial" panose="020B0604020202020204" pitchFamily="34" charset="0"/>
                          <a:cs typeface="Arial" panose="020B0604020202020204" pitchFamily="34" charset="0"/>
                        </a:rPr>
                        <a:t>7,299</a:t>
                      </a:r>
                      <a:endParaRPr lang="en-GB" sz="1400" b="0" i="0" u="none" strike="noStrike" dirty="0">
                        <a:effectLst/>
                        <a:latin typeface="Arial" panose="020B0604020202020204" pitchFamily="34" charset="0"/>
                        <a:cs typeface="Arial" panose="020B0604020202020204" pitchFamily="34" charset="0"/>
                      </a:endParaRPr>
                    </a:p>
                  </a:txBody>
                  <a:tcPr marL="7823" marR="7823" marT="7823" marB="0" anchor="b"/>
                </a:tc>
                <a:extLst>
                  <a:ext uri="{0D108BD9-81ED-4DB2-BD59-A6C34878D82A}">
                    <a16:rowId xmlns:a16="http://schemas.microsoft.com/office/drawing/2014/main" val="1917127597"/>
                  </a:ext>
                </a:extLst>
              </a:tr>
              <a:tr h="156467">
                <a:tc>
                  <a:txBody>
                    <a:bodyPr/>
                    <a:lstStyle/>
                    <a:p>
                      <a:pPr algn="l" fontAlgn="b"/>
                      <a:r>
                        <a:rPr lang="en-GB" sz="1400" u="none" strike="noStrike" dirty="0">
                          <a:effectLst/>
                          <a:latin typeface="Arial" panose="020B0604020202020204" pitchFamily="34" charset="0"/>
                          <a:cs typeface="Arial" panose="020B0604020202020204" pitchFamily="34" charset="0"/>
                        </a:rPr>
                        <a:t>Writing</a:t>
                      </a:r>
                      <a:endParaRPr lang="en-GB" sz="1400" b="0" i="0" u="none" strike="noStrike" dirty="0">
                        <a:effectLst/>
                        <a:latin typeface="Arial" panose="020B0604020202020204" pitchFamily="34" charset="0"/>
                        <a:cs typeface="Arial" panose="020B0604020202020204" pitchFamily="34" charset="0"/>
                      </a:endParaRPr>
                    </a:p>
                  </a:txBody>
                  <a:tcPr marL="7823" marR="7823" marT="7823" marB="0" anchor="b"/>
                </a:tc>
                <a:tc>
                  <a:txBody>
                    <a:bodyPr/>
                    <a:lstStyle/>
                    <a:p>
                      <a:pPr algn="ctr" fontAlgn="b"/>
                      <a:r>
                        <a:rPr lang="en-GB" sz="1400" u="none" strike="noStrike" dirty="0">
                          <a:effectLst/>
                          <a:latin typeface="Arial" panose="020B0604020202020204" pitchFamily="34" charset="0"/>
                          <a:cs typeface="Arial" panose="020B0604020202020204" pitchFamily="34" charset="0"/>
                        </a:rPr>
                        <a:t>7,174</a:t>
                      </a:r>
                      <a:endParaRPr lang="en-GB" sz="1400" b="0" i="0" u="none" strike="noStrike" dirty="0">
                        <a:effectLst/>
                        <a:latin typeface="Arial" panose="020B0604020202020204" pitchFamily="34" charset="0"/>
                        <a:cs typeface="Arial" panose="020B0604020202020204" pitchFamily="34" charset="0"/>
                      </a:endParaRPr>
                    </a:p>
                  </a:txBody>
                  <a:tcPr marL="7823" marR="7823" marT="7823" marB="0" anchor="b"/>
                </a:tc>
                <a:extLst>
                  <a:ext uri="{0D108BD9-81ED-4DB2-BD59-A6C34878D82A}">
                    <a16:rowId xmlns:a16="http://schemas.microsoft.com/office/drawing/2014/main" val="4189766568"/>
                  </a:ext>
                </a:extLst>
              </a:tr>
            </a:tbl>
          </a:graphicData>
        </a:graphic>
      </p:graphicFrame>
      <p:graphicFrame>
        <p:nvGraphicFramePr>
          <p:cNvPr id="9" name="Table 8">
            <a:extLst>
              <a:ext uri="{FF2B5EF4-FFF2-40B4-BE49-F238E27FC236}">
                <a16:creationId xmlns:a16="http://schemas.microsoft.com/office/drawing/2014/main" id="{52B1D736-84A7-41F1-BB6D-A005936145E1}"/>
              </a:ext>
            </a:extLst>
          </p:cNvPr>
          <p:cNvGraphicFramePr>
            <a:graphicFrameLocks noGrp="1"/>
          </p:cNvGraphicFramePr>
          <p:nvPr>
            <p:extLst>
              <p:ext uri="{D42A27DB-BD31-4B8C-83A1-F6EECF244321}">
                <p14:modId xmlns:p14="http://schemas.microsoft.com/office/powerpoint/2010/main" val="1791865533"/>
              </p:ext>
            </p:extLst>
          </p:nvPr>
        </p:nvGraphicFramePr>
        <p:xfrm>
          <a:off x="4605991" y="1088278"/>
          <a:ext cx="3845168" cy="3162498"/>
        </p:xfrm>
        <a:graphic>
          <a:graphicData uri="http://schemas.openxmlformats.org/drawingml/2006/table">
            <a:tbl>
              <a:tblPr firstRow="1">
                <a:tableStyleId>{93296810-A885-4BE3-A3E7-6D5BEEA58F35}</a:tableStyleId>
              </a:tblPr>
              <a:tblGrid>
                <a:gridCol w="2690470">
                  <a:extLst>
                    <a:ext uri="{9D8B030D-6E8A-4147-A177-3AD203B41FA5}">
                      <a16:colId xmlns:a16="http://schemas.microsoft.com/office/drawing/2014/main" val="1013222027"/>
                    </a:ext>
                  </a:extLst>
                </a:gridCol>
                <a:gridCol w="1154698">
                  <a:extLst>
                    <a:ext uri="{9D8B030D-6E8A-4147-A177-3AD203B41FA5}">
                      <a16:colId xmlns:a16="http://schemas.microsoft.com/office/drawing/2014/main" val="400200362"/>
                    </a:ext>
                  </a:extLst>
                </a:gridCol>
              </a:tblGrid>
              <a:tr h="508302">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lang="en-GB" sz="1400" b="1" i="0" u="none" strike="noStrike" dirty="0">
                          <a:effectLst/>
                          <a:latin typeface="Arial" panose="020B0604020202020204" pitchFamily="34" charset="0"/>
                          <a:cs typeface="Arial" panose="020B0604020202020204" pitchFamily="34" charset="0"/>
                        </a:rPr>
                        <a:t> Basic Skill/Core Competency</a:t>
                      </a:r>
                    </a:p>
                  </a:txBody>
                  <a:tcPr marL="7823" marR="7823" marT="7823"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Last 365 Days</a:t>
                      </a:r>
                      <a:endParaRPr lang="en-GB" sz="1400" b="0" i="0" u="none" strike="noStrike" dirty="0">
                        <a:effectLst/>
                        <a:latin typeface="Arial" panose="020B0604020202020204" pitchFamily="34" charset="0"/>
                        <a:cs typeface="Arial" panose="020B0604020202020204" pitchFamily="34" charset="0"/>
                      </a:endParaRPr>
                    </a:p>
                  </a:txBody>
                  <a:tcPr marL="7823" marR="7823" marT="7823" marB="0" anchor="ctr"/>
                </a:tc>
                <a:extLst>
                  <a:ext uri="{0D108BD9-81ED-4DB2-BD59-A6C34878D82A}">
                    <a16:rowId xmlns:a16="http://schemas.microsoft.com/office/drawing/2014/main" val="2300309397"/>
                  </a:ext>
                </a:extLst>
              </a:tr>
              <a:tr h="156467">
                <a:tc>
                  <a:txBody>
                    <a:bodyPr/>
                    <a:lstStyle/>
                    <a:p>
                      <a:pPr algn="l" fontAlgn="b"/>
                      <a:r>
                        <a:rPr lang="en-GB" sz="1400" u="none" strike="noStrike" dirty="0">
                          <a:effectLst/>
                          <a:latin typeface="Arial" panose="020B0604020202020204" pitchFamily="34" charset="0"/>
                          <a:cs typeface="Arial" panose="020B0604020202020204" pitchFamily="34" charset="0"/>
                        </a:rPr>
                        <a:t>Computer Literacy</a:t>
                      </a:r>
                      <a:endParaRPr lang="en-GB" sz="1400" b="0" i="0" u="none" strike="noStrike" dirty="0">
                        <a:effectLst/>
                        <a:latin typeface="Arial" panose="020B0604020202020204" pitchFamily="34" charset="0"/>
                        <a:cs typeface="Arial" panose="020B0604020202020204" pitchFamily="34" charset="0"/>
                      </a:endParaRPr>
                    </a:p>
                  </a:txBody>
                  <a:tcPr marL="7823" marR="7823" marT="7823" marB="0" anchor="b"/>
                </a:tc>
                <a:tc>
                  <a:txBody>
                    <a:bodyPr/>
                    <a:lstStyle/>
                    <a:p>
                      <a:pPr algn="ctr" fontAlgn="b"/>
                      <a:r>
                        <a:rPr lang="en-GB" sz="1400" u="none" strike="noStrike">
                          <a:effectLst/>
                          <a:latin typeface="Arial" panose="020B0604020202020204" pitchFamily="34" charset="0"/>
                          <a:cs typeface="Arial" panose="020B0604020202020204" pitchFamily="34" charset="0"/>
                        </a:rPr>
                        <a:t>6,636</a:t>
                      </a:r>
                      <a:endParaRPr lang="en-GB" sz="1400" b="0" i="0" u="none" strike="noStrike">
                        <a:effectLst/>
                        <a:latin typeface="Arial" panose="020B0604020202020204" pitchFamily="34" charset="0"/>
                        <a:cs typeface="Arial" panose="020B0604020202020204" pitchFamily="34" charset="0"/>
                      </a:endParaRPr>
                    </a:p>
                  </a:txBody>
                  <a:tcPr marL="7823" marR="7823" marT="7823" marB="0" anchor="b"/>
                </a:tc>
                <a:extLst>
                  <a:ext uri="{0D108BD9-81ED-4DB2-BD59-A6C34878D82A}">
                    <a16:rowId xmlns:a16="http://schemas.microsoft.com/office/drawing/2014/main" val="1704923504"/>
                  </a:ext>
                </a:extLst>
              </a:tr>
              <a:tr h="156467">
                <a:tc>
                  <a:txBody>
                    <a:bodyPr/>
                    <a:lstStyle/>
                    <a:p>
                      <a:pPr algn="l" fontAlgn="b"/>
                      <a:r>
                        <a:rPr lang="en-GB" sz="1400" u="none" strike="noStrike" dirty="0">
                          <a:effectLst/>
                          <a:latin typeface="Arial" panose="020B0604020202020204" pitchFamily="34" charset="0"/>
                          <a:cs typeface="Arial" panose="020B0604020202020204" pitchFamily="34" charset="0"/>
                        </a:rPr>
                        <a:t>Research</a:t>
                      </a:r>
                      <a:endParaRPr lang="en-GB" sz="1400" b="0" i="0" u="none" strike="noStrike" dirty="0">
                        <a:effectLst/>
                        <a:latin typeface="Arial" panose="020B0604020202020204" pitchFamily="34" charset="0"/>
                        <a:cs typeface="Arial" panose="020B0604020202020204" pitchFamily="34" charset="0"/>
                      </a:endParaRPr>
                    </a:p>
                  </a:txBody>
                  <a:tcPr marL="7823" marR="7823" marT="7823" marB="0" anchor="b"/>
                </a:tc>
                <a:tc>
                  <a:txBody>
                    <a:bodyPr/>
                    <a:lstStyle/>
                    <a:p>
                      <a:pPr algn="ctr" fontAlgn="b"/>
                      <a:r>
                        <a:rPr lang="en-GB" sz="1400" u="none" strike="noStrike">
                          <a:effectLst/>
                          <a:latin typeface="Arial" panose="020B0604020202020204" pitchFamily="34" charset="0"/>
                          <a:cs typeface="Arial" panose="020B0604020202020204" pitchFamily="34" charset="0"/>
                        </a:rPr>
                        <a:t>5,440</a:t>
                      </a:r>
                      <a:endParaRPr lang="en-GB" sz="1400" b="0" i="0" u="none" strike="noStrike">
                        <a:effectLst/>
                        <a:latin typeface="Arial" panose="020B0604020202020204" pitchFamily="34" charset="0"/>
                        <a:cs typeface="Arial" panose="020B0604020202020204" pitchFamily="34" charset="0"/>
                      </a:endParaRPr>
                    </a:p>
                  </a:txBody>
                  <a:tcPr marL="7823" marR="7823" marT="7823" marB="0" anchor="b"/>
                </a:tc>
                <a:extLst>
                  <a:ext uri="{0D108BD9-81ED-4DB2-BD59-A6C34878D82A}">
                    <a16:rowId xmlns:a16="http://schemas.microsoft.com/office/drawing/2014/main" val="3173382906"/>
                  </a:ext>
                </a:extLst>
              </a:tr>
              <a:tr h="156467">
                <a:tc>
                  <a:txBody>
                    <a:bodyPr/>
                    <a:lstStyle/>
                    <a:p>
                      <a:pPr algn="l" fontAlgn="b"/>
                      <a:r>
                        <a:rPr lang="en-GB" sz="1400" u="none" strike="noStrike" dirty="0">
                          <a:effectLst/>
                          <a:latin typeface="Arial" panose="020B0604020202020204" pitchFamily="34" charset="0"/>
                          <a:cs typeface="Arial" panose="020B0604020202020204" pitchFamily="34" charset="0"/>
                        </a:rPr>
                        <a:t>People Management</a:t>
                      </a:r>
                      <a:endParaRPr lang="en-GB" sz="1400" b="0" i="0" u="none" strike="noStrike" dirty="0">
                        <a:effectLst/>
                        <a:latin typeface="Arial" panose="020B0604020202020204" pitchFamily="34" charset="0"/>
                        <a:cs typeface="Arial" panose="020B0604020202020204" pitchFamily="34" charset="0"/>
                      </a:endParaRPr>
                    </a:p>
                  </a:txBody>
                  <a:tcPr marL="7823" marR="7823" marT="7823" marB="0" anchor="b"/>
                </a:tc>
                <a:tc>
                  <a:txBody>
                    <a:bodyPr/>
                    <a:lstStyle/>
                    <a:p>
                      <a:pPr algn="ctr" fontAlgn="b"/>
                      <a:r>
                        <a:rPr lang="en-GB" sz="1400" u="none" strike="noStrike">
                          <a:effectLst/>
                          <a:latin typeface="Arial" panose="020B0604020202020204" pitchFamily="34" charset="0"/>
                          <a:cs typeface="Arial" panose="020B0604020202020204" pitchFamily="34" charset="0"/>
                        </a:rPr>
                        <a:t>5,413</a:t>
                      </a:r>
                      <a:endParaRPr lang="en-GB" sz="1400" b="0" i="0" u="none" strike="noStrike">
                        <a:effectLst/>
                        <a:latin typeface="Arial" panose="020B0604020202020204" pitchFamily="34" charset="0"/>
                        <a:cs typeface="Arial" panose="020B0604020202020204" pitchFamily="34" charset="0"/>
                      </a:endParaRPr>
                    </a:p>
                  </a:txBody>
                  <a:tcPr marL="7823" marR="7823" marT="7823" marB="0" anchor="b"/>
                </a:tc>
                <a:extLst>
                  <a:ext uri="{0D108BD9-81ED-4DB2-BD59-A6C34878D82A}">
                    <a16:rowId xmlns:a16="http://schemas.microsoft.com/office/drawing/2014/main" val="2346219951"/>
                  </a:ext>
                </a:extLst>
              </a:tr>
              <a:tr h="156467">
                <a:tc>
                  <a:txBody>
                    <a:bodyPr/>
                    <a:lstStyle/>
                    <a:p>
                      <a:pPr algn="l" fontAlgn="b"/>
                      <a:r>
                        <a:rPr lang="en-GB" sz="1400" u="none" strike="noStrike" dirty="0">
                          <a:effectLst/>
                          <a:latin typeface="Arial" panose="020B0604020202020204" pitchFamily="34" charset="0"/>
                          <a:cs typeface="Arial" panose="020B0604020202020204" pitchFamily="34" charset="0"/>
                        </a:rPr>
                        <a:t>Time Management</a:t>
                      </a:r>
                      <a:endParaRPr lang="en-GB" sz="1400" b="0" i="0" u="none" strike="noStrike" dirty="0">
                        <a:effectLst/>
                        <a:latin typeface="Arial" panose="020B0604020202020204" pitchFamily="34" charset="0"/>
                        <a:cs typeface="Arial" panose="020B0604020202020204" pitchFamily="34" charset="0"/>
                      </a:endParaRPr>
                    </a:p>
                  </a:txBody>
                  <a:tcPr marL="7823" marR="7823" marT="7823" marB="0" anchor="b"/>
                </a:tc>
                <a:tc>
                  <a:txBody>
                    <a:bodyPr/>
                    <a:lstStyle/>
                    <a:p>
                      <a:pPr algn="ctr" fontAlgn="b"/>
                      <a:r>
                        <a:rPr lang="en-GB" sz="1400" u="none" strike="noStrike">
                          <a:effectLst/>
                          <a:latin typeface="Arial" panose="020B0604020202020204" pitchFamily="34" charset="0"/>
                          <a:cs typeface="Arial" panose="020B0604020202020204" pitchFamily="34" charset="0"/>
                        </a:rPr>
                        <a:t>5,027</a:t>
                      </a:r>
                      <a:endParaRPr lang="en-GB" sz="1400" b="0" i="0" u="none" strike="noStrike">
                        <a:effectLst/>
                        <a:latin typeface="Arial" panose="020B0604020202020204" pitchFamily="34" charset="0"/>
                        <a:cs typeface="Arial" panose="020B0604020202020204" pitchFamily="34" charset="0"/>
                      </a:endParaRPr>
                    </a:p>
                  </a:txBody>
                  <a:tcPr marL="7823" marR="7823" marT="7823" marB="0" anchor="b"/>
                </a:tc>
                <a:extLst>
                  <a:ext uri="{0D108BD9-81ED-4DB2-BD59-A6C34878D82A}">
                    <a16:rowId xmlns:a16="http://schemas.microsoft.com/office/drawing/2014/main" val="2261816967"/>
                  </a:ext>
                </a:extLst>
              </a:tr>
              <a:tr h="156467">
                <a:tc>
                  <a:txBody>
                    <a:bodyPr/>
                    <a:lstStyle/>
                    <a:p>
                      <a:pPr algn="l" fontAlgn="b"/>
                      <a:r>
                        <a:rPr lang="en-GB" sz="1400" u="none" strike="noStrike" dirty="0">
                          <a:effectLst/>
                          <a:latin typeface="Arial" panose="020B0604020202020204" pitchFamily="34" charset="0"/>
                          <a:cs typeface="Arial" panose="020B0604020202020204" pitchFamily="34" charset="0"/>
                        </a:rPr>
                        <a:t>Meeting Deadlines</a:t>
                      </a:r>
                      <a:endParaRPr lang="en-GB" sz="1400" b="0" i="0" u="none" strike="noStrike" dirty="0">
                        <a:effectLst/>
                        <a:latin typeface="Arial" panose="020B0604020202020204" pitchFamily="34" charset="0"/>
                        <a:cs typeface="Arial" panose="020B0604020202020204" pitchFamily="34" charset="0"/>
                      </a:endParaRPr>
                    </a:p>
                  </a:txBody>
                  <a:tcPr marL="7823" marR="7823" marT="7823" marB="0" anchor="b"/>
                </a:tc>
                <a:tc>
                  <a:txBody>
                    <a:bodyPr/>
                    <a:lstStyle/>
                    <a:p>
                      <a:pPr algn="ctr" fontAlgn="b"/>
                      <a:r>
                        <a:rPr lang="en-GB" sz="1400" u="none" strike="noStrike">
                          <a:effectLst/>
                          <a:latin typeface="Arial" panose="020B0604020202020204" pitchFamily="34" charset="0"/>
                          <a:cs typeface="Arial" panose="020B0604020202020204" pitchFamily="34" charset="0"/>
                        </a:rPr>
                        <a:t>4,819</a:t>
                      </a:r>
                      <a:endParaRPr lang="en-GB" sz="1400" b="0" i="0" u="none" strike="noStrike">
                        <a:effectLst/>
                        <a:latin typeface="Arial" panose="020B0604020202020204" pitchFamily="34" charset="0"/>
                        <a:cs typeface="Arial" panose="020B0604020202020204" pitchFamily="34" charset="0"/>
                      </a:endParaRPr>
                    </a:p>
                  </a:txBody>
                  <a:tcPr marL="7823" marR="7823" marT="7823" marB="0" anchor="b"/>
                </a:tc>
                <a:extLst>
                  <a:ext uri="{0D108BD9-81ED-4DB2-BD59-A6C34878D82A}">
                    <a16:rowId xmlns:a16="http://schemas.microsoft.com/office/drawing/2014/main" val="370450479"/>
                  </a:ext>
                </a:extLst>
              </a:tr>
              <a:tr h="156467">
                <a:tc>
                  <a:txBody>
                    <a:bodyPr/>
                    <a:lstStyle/>
                    <a:p>
                      <a:pPr algn="l" fontAlgn="b"/>
                      <a:r>
                        <a:rPr lang="en-GB" sz="1400" u="none" strike="noStrike" dirty="0">
                          <a:effectLst/>
                          <a:latin typeface="Arial" panose="020B0604020202020204" pitchFamily="34" charset="0"/>
                          <a:cs typeface="Arial" panose="020B0604020202020204" pitchFamily="34" charset="0"/>
                        </a:rPr>
                        <a:t>Multi-Tasking</a:t>
                      </a:r>
                      <a:endParaRPr lang="en-GB" sz="1400" b="0" i="0" u="none" strike="noStrike" dirty="0">
                        <a:effectLst/>
                        <a:latin typeface="Arial" panose="020B0604020202020204" pitchFamily="34" charset="0"/>
                        <a:cs typeface="Arial" panose="020B0604020202020204" pitchFamily="34" charset="0"/>
                      </a:endParaRPr>
                    </a:p>
                  </a:txBody>
                  <a:tcPr marL="7823" marR="7823" marT="7823" marB="0" anchor="b"/>
                </a:tc>
                <a:tc>
                  <a:txBody>
                    <a:bodyPr/>
                    <a:lstStyle/>
                    <a:p>
                      <a:pPr algn="ctr" fontAlgn="b"/>
                      <a:r>
                        <a:rPr lang="en-GB" sz="1400" u="none" strike="noStrike">
                          <a:effectLst/>
                          <a:latin typeface="Arial" panose="020B0604020202020204" pitchFamily="34" charset="0"/>
                          <a:cs typeface="Arial" panose="020B0604020202020204" pitchFamily="34" charset="0"/>
                        </a:rPr>
                        <a:t>3,653</a:t>
                      </a:r>
                      <a:endParaRPr lang="en-GB" sz="1400" b="0" i="0" u="none" strike="noStrike">
                        <a:effectLst/>
                        <a:latin typeface="Arial" panose="020B0604020202020204" pitchFamily="34" charset="0"/>
                        <a:cs typeface="Arial" panose="020B0604020202020204" pitchFamily="34" charset="0"/>
                      </a:endParaRPr>
                    </a:p>
                  </a:txBody>
                  <a:tcPr marL="7823" marR="7823" marT="7823" marB="0" anchor="b"/>
                </a:tc>
                <a:extLst>
                  <a:ext uri="{0D108BD9-81ED-4DB2-BD59-A6C34878D82A}">
                    <a16:rowId xmlns:a16="http://schemas.microsoft.com/office/drawing/2014/main" val="3393267900"/>
                  </a:ext>
                </a:extLst>
              </a:tr>
              <a:tr h="156467">
                <a:tc>
                  <a:txBody>
                    <a:bodyPr/>
                    <a:lstStyle/>
                    <a:p>
                      <a:pPr algn="l" fontAlgn="b"/>
                      <a:r>
                        <a:rPr lang="en-GB" sz="1400" u="none" strike="noStrike" dirty="0">
                          <a:effectLst/>
                          <a:latin typeface="Arial" panose="020B0604020202020204" pitchFamily="34" charset="0"/>
                          <a:cs typeface="Arial" panose="020B0604020202020204" pitchFamily="34" charset="0"/>
                        </a:rPr>
                        <a:t>Verbal / Oral Communication</a:t>
                      </a:r>
                      <a:endParaRPr lang="en-GB" sz="1400" b="0" i="0" u="none" strike="noStrike" dirty="0">
                        <a:effectLst/>
                        <a:latin typeface="Arial" panose="020B0604020202020204" pitchFamily="34" charset="0"/>
                        <a:cs typeface="Arial" panose="020B0604020202020204" pitchFamily="34" charset="0"/>
                      </a:endParaRPr>
                    </a:p>
                  </a:txBody>
                  <a:tcPr marL="7823" marR="7823" marT="7823" marB="0" anchor="b"/>
                </a:tc>
                <a:tc>
                  <a:txBody>
                    <a:bodyPr/>
                    <a:lstStyle/>
                    <a:p>
                      <a:pPr algn="ctr" fontAlgn="b"/>
                      <a:r>
                        <a:rPr lang="en-GB" sz="1400" u="none" strike="noStrike" dirty="0">
                          <a:effectLst/>
                          <a:latin typeface="Arial" panose="020B0604020202020204" pitchFamily="34" charset="0"/>
                          <a:cs typeface="Arial" panose="020B0604020202020204" pitchFamily="34" charset="0"/>
                        </a:rPr>
                        <a:t>3,381</a:t>
                      </a:r>
                      <a:endParaRPr lang="en-GB" sz="1400" b="0" i="0" u="none" strike="noStrike" dirty="0">
                        <a:effectLst/>
                        <a:latin typeface="Arial" panose="020B0604020202020204" pitchFamily="34" charset="0"/>
                        <a:cs typeface="Arial" panose="020B0604020202020204" pitchFamily="34" charset="0"/>
                      </a:endParaRPr>
                    </a:p>
                  </a:txBody>
                  <a:tcPr marL="7823" marR="7823" marT="7823" marB="0" anchor="b"/>
                </a:tc>
                <a:extLst>
                  <a:ext uri="{0D108BD9-81ED-4DB2-BD59-A6C34878D82A}">
                    <a16:rowId xmlns:a16="http://schemas.microsoft.com/office/drawing/2014/main" val="1562951583"/>
                  </a:ext>
                </a:extLst>
              </a:tr>
              <a:tr h="156467">
                <a:tc>
                  <a:txBody>
                    <a:bodyPr/>
                    <a:lstStyle/>
                    <a:p>
                      <a:pPr algn="l" fontAlgn="b"/>
                      <a:r>
                        <a:rPr lang="en-GB" sz="1400" u="none" strike="noStrike">
                          <a:effectLst/>
                          <a:latin typeface="Arial" panose="020B0604020202020204" pitchFamily="34" charset="0"/>
                          <a:cs typeface="Arial" panose="020B0604020202020204" pitchFamily="34" charset="0"/>
                        </a:rPr>
                        <a:t>Microsoft Word</a:t>
                      </a:r>
                      <a:endParaRPr lang="en-GB" sz="1400" b="0" i="0" u="none" strike="noStrike">
                        <a:effectLst/>
                        <a:latin typeface="Arial" panose="020B0604020202020204" pitchFamily="34" charset="0"/>
                        <a:cs typeface="Arial" panose="020B0604020202020204" pitchFamily="34" charset="0"/>
                      </a:endParaRPr>
                    </a:p>
                  </a:txBody>
                  <a:tcPr marL="7823" marR="7823" marT="7823" marB="0" anchor="b"/>
                </a:tc>
                <a:tc>
                  <a:txBody>
                    <a:bodyPr/>
                    <a:lstStyle/>
                    <a:p>
                      <a:pPr algn="ctr" fontAlgn="b"/>
                      <a:r>
                        <a:rPr lang="en-GB" sz="1400" u="none" strike="noStrike" dirty="0">
                          <a:effectLst/>
                          <a:latin typeface="Arial" panose="020B0604020202020204" pitchFamily="34" charset="0"/>
                          <a:cs typeface="Arial" panose="020B0604020202020204" pitchFamily="34" charset="0"/>
                        </a:rPr>
                        <a:t>3,228</a:t>
                      </a:r>
                      <a:endParaRPr lang="en-GB" sz="1400" b="0" i="0" u="none" strike="noStrike" dirty="0">
                        <a:effectLst/>
                        <a:latin typeface="Arial" panose="020B0604020202020204" pitchFamily="34" charset="0"/>
                        <a:cs typeface="Arial" panose="020B0604020202020204" pitchFamily="34" charset="0"/>
                      </a:endParaRPr>
                    </a:p>
                  </a:txBody>
                  <a:tcPr marL="7823" marR="7823" marT="7823" marB="0" anchor="b"/>
                </a:tc>
                <a:extLst>
                  <a:ext uri="{0D108BD9-81ED-4DB2-BD59-A6C34878D82A}">
                    <a16:rowId xmlns:a16="http://schemas.microsoft.com/office/drawing/2014/main" val="3022652200"/>
                  </a:ext>
                </a:extLst>
              </a:tr>
              <a:tr h="156467">
                <a:tc>
                  <a:txBody>
                    <a:bodyPr/>
                    <a:lstStyle/>
                    <a:p>
                      <a:pPr algn="l" fontAlgn="b"/>
                      <a:r>
                        <a:rPr lang="en-GB" sz="1400" u="none" strike="noStrike">
                          <a:effectLst/>
                          <a:latin typeface="Arial" panose="020B0604020202020204" pitchFamily="34" charset="0"/>
                          <a:cs typeface="Arial" panose="020B0604020202020204" pitchFamily="34" charset="0"/>
                        </a:rPr>
                        <a:t>Presentation Skills</a:t>
                      </a:r>
                      <a:endParaRPr lang="en-GB" sz="1400" b="0" i="0" u="none" strike="noStrike">
                        <a:effectLst/>
                        <a:latin typeface="Arial" panose="020B0604020202020204" pitchFamily="34" charset="0"/>
                        <a:cs typeface="Arial" panose="020B0604020202020204" pitchFamily="34" charset="0"/>
                      </a:endParaRPr>
                    </a:p>
                  </a:txBody>
                  <a:tcPr marL="7823" marR="7823" marT="7823" marB="0" anchor="b"/>
                </a:tc>
                <a:tc>
                  <a:txBody>
                    <a:bodyPr/>
                    <a:lstStyle/>
                    <a:p>
                      <a:pPr algn="ctr" fontAlgn="b"/>
                      <a:r>
                        <a:rPr lang="en-GB" sz="1400" u="none" strike="noStrike" dirty="0">
                          <a:effectLst/>
                          <a:latin typeface="Arial" panose="020B0604020202020204" pitchFamily="34" charset="0"/>
                          <a:cs typeface="Arial" panose="020B0604020202020204" pitchFamily="34" charset="0"/>
                        </a:rPr>
                        <a:t>3,198</a:t>
                      </a:r>
                      <a:endParaRPr lang="en-GB" sz="1400" b="0" i="0" u="none" strike="noStrike" dirty="0">
                        <a:effectLst/>
                        <a:latin typeface="Arial" panose="020B0604020202020204" pitchFamily="34" charset="0"/>
                        <a:cs typeface="Arial" panose="020B0604020202020204" pitchFamily="34" charset="0"/>
                      </a:endParaRPr>
                    </a:p>
                  </a:txBody>
                  <a:tcPr marL="7823" marR="7823" marT="7823" marB="0" anchor="b"/>
                </a:tc>
                <a:extLst>
                  <a:ext uri="{0D108BD9-81ED-4DB2-BD59-A6C34878D82A}">
                    <a16:rowId xmlns:a16="http://schemas.microsoft.com/office/drawing/2014/main" val="1968339213"/>
                  </a:ext>
                </a:extLst>
              </a:tr>
              <a:tr h="156467">
                <a:tc>
                  <a:txBody>
                    <a:bodyPr/>
                    <a:lstStyle/>
                    <a:p>
                      <a:pPr algn="l" fontAlgn="b"/>
                      <a:r>
                        <a:rPr lang="en-GB" sz="1400" u="none" strike="noStrike">
                          <a:effectLst/>
                          <a:latin typeface="Arial" panose="020B0604020202020204" pitchFamily="34" charset="0"/>
                          <a:cs typeface="Arial" panose="020B0604020202020204" pitchFamily="34" charset="0"/>
                        </a:rPr>
                        <a:t>Positive Disposition</a:t>
                      </a:r>
                      <a:endParaRPr lang="en-GB" sz="1400" b="0" i="0" u="none" strike="noStrike">
                        <a:effectLst/>
                        <a:latin typeface="Arial" panose="020B0604020202020204" pitchFamily="34" charset="0"/>
                        <a:cs typeface="Arial" panose="020B0604020202020204" pitchFamily="34" charset="0"/>
                      </a:endParaRPr>
                    </a:p>
                  </a:txBody>
                  <a:tcPr marL="7823" marR="7823" marT="7823" marB="0" anchor="b"/>
                </a:tc>
                <a:tc>
                  <a:txBody>
                    <a:bodyPr/>
                    <a:lstStyle/>
                    <a:p>
                      <a:pPr algn="ctr" fontAlgn="b"/>
                      <a:r>
                        <a:rPr lang="en-GB" sz="1400" u="none" strike="noStrike" dirty="0">
                          <a:effectLst/>
                          <a:latin typeface="Arial" panose="020B0604020202020204" pitchFamily="34" charset="0"/>
                          <a:cs typeface="Arial" panose="020B0604020202020204" pitchFamily="34" charset="0"/>
                        </a:rPr>
                        <a:t>2,863</a:t>
                      </a:r>
                      <a:endParaRPr lang="en-GB" sz="1400" b="0" i="0" u="none" strike="noStrike" dirty="0">
                        <a:effectLst/>
                        <a:latin typeface="Arial" panose="020B0604020202020204" pitchFamily="34" charset="0"/>
                        <a:cs typeface="Arial" panose="020B0604020202020204" pitchFamily="34" charset="0"/>
                      </a:endParaRPr>
                    </a:p>
                  </a:txBody>
                  <a:tcPr marL="7823" marR="7823" marT="7823" marB="0" anchor="b"/>
                </a:tc>
                <a:extLst>
                  <a:ext uri="{0D108BD9-81ED-4DB2-BD59-A6C34878D82A}">
                    <a16:rowId xmlns:a16="http://schemas.microsoft.com/office/drawing/2014/main" val="4087691172"/>
                  </a:ext>
                </a:extLst>
              </a:tr>
              <a:tr h="156467">
                <a:tc>
                  <a:txBody>
                    <a:bodyPr/>
                    <a:lstStyle/>
                    <a:p>
                      <a:pPr algn="l" fontAlgn="b"/>
                      <a:r>
                        <a:rPr lang="en-GB" sz="1400" u="none" strike="noStrike" dirty="0">
                          <a:effectLst/>
                          <a:latin typeface="Arial" panose="020B0604020202020204" pitchFamily="34" charset="0"/>
                          <a:cs typeface="Arial" panose="020B0604020202020204" pitchFamily="34" charset="0"/>
                        </a:rPr>
                        <a:t>Written Communication</a:t>
                      </a:r>
                      <a:endParaRPr lang="en-GB" sz="1400" b="0" i="0" u="none" strike="noStrike" dirty="0">
                        <a:effectLst/>
                        <a:latin typeface="Arial" panose="020B0604020202020204" pitchFamily="34" charset="0"/>
                        <a:cs typeface="Arial" panose="020B0604020202020204" pitchFamily="34" charset="0"/>
                      </a:endParaRPr>
                    </a:p>
                  </a:txBody>
                  <a:tcPr marL="7823" marR="7823" marT="7823" marB="0" anchor="b"/>
                </a:tc>
                <a:tc>
                  <a:txBody>
                    <a:bodyPr/>
                    <a:lstStyle/>
                    <a:p>
                      <a:pPr algn="ctr" fontAlgn="b"/>
                      <a:r>
                        <a:rPr lang="en-GB" sz="1400" u="none" strike="noStrike" dirty="0">
                          <a:effectLst/>
                          <a:latin typeface="Arial" panose="020B0604020202020204" pitchFamily="34" charset="0"/>
                          <a:cs typeface="Arial" panose="020B0604020202020204" pitchFamily="34" charset="0"/>
                        </a:rPr>
                        <a:t>2,827</a:t>
                      </a:r>
                      <a:endParaRPr lang="en-GB" sz="1400" b="0" i="0" u="none" strike="noStrike" dirty="0">
                        <a:effectLst/>
                        <a:latin typeface="Arial" panose="020B0604020202020204" pitchFamily="34" charset="0"/>
                        <a:cs typeface="Arial" panose="020B0604020202020204" pitchFamily="34" charset="0"/>
                      </a:endParaRPr>
                    </a:p>
                  </a:txBody>
                  <a:tcPr marL="7823" marR="7823" marT="7823" marB="0" anchor="b"/>
                </a:tc>
                <a:extLst>
                  <a:ext uri="{0D108BD9-81ED-4DB2-BD59-A6C34878D82A}">
                    <a16:rowId xmlns:a16="http://schemas.microsoft.com/office/drawing/2014/main" val="4198533601"/>
                  </a:ext>
                </a:extLst>
              </a:tr>
              <a:tr h="156467">
                <a:tc>
                  <a:txBody>
                    <a:bodyPr/>
                    <a:lstStyle/>
                    <a:p>
                      <a:pPr algn="l" fontAlgn="b"/>
                      <a:r>
                        <a:rPr lang="en-GB" sz="1400" u="none" strike="noStrike" dirty="0">
                          <a:effectLst/>
                          <a:latin typeface="Arial" panose="020B0604020202020204" pitchFamily="34" charset="0"/>
                          <a:cs typeface="Arial" panose="020B0604020202020204" pitchFamily="34" charset="0"/>
                        </a:rPr>
                        <a:t>Microsoft PowerPoint</a:t>
                      </a:r>
                      <a:endParaRPr lang="en-GB" sz="1400" b="0" i="0" u="none" strike="noStrike" dirty="0">
                        <a:effectLst/>
                        <a:latin typeface="Arial" panose="020B0604020202020204" pitchFamily="34" charset="0"/>
                        <a:cs typeface="Arial" panose="020B0604020202020204" pitchFamily="34" charset="0"/>
                      </a:endParaRPr>
                    </a:p>
                  </a:txBody>
                  <a:tcPr marL="7823" marR="7823" marT="7823" marB="0" anchor="b"/>
                </a:tc>
                <a:tc>
                  <a:txBody>
                    <a:bodyPr/>
                    <a:lstStyle/>
                    <a:p>
                      <a:pPr algn="ctr" fontAlgn="b"/>
                      <a:r>
                        <a:rPr lang="en-GB" sz="1400" u="none" strike="noStrike" dirty="0">
                          <a:effectLst/>
                          <a:latin typeface="Arial" panose="020B0604020202020204" pitchFamily="34" charset="0"/>
                          <a:cs typeface="Arial" panose="020B0604020202020204" pitchFamily="34" charset="0"/>
                        </a:rPr>
                        <a:t>2,751</a:t>
                      </a:r>
                      <a:endParaRPr lang="en-GB" sz="1400" b="0" i="0" u="none" strike="noStrike" dirty="0">
                        <a:effectLst/>
                        <a:latin typeface="Arial" panose="020B0604020202020204" pitchFamily="34" charset="0"/>
                        <a:cs typeface="Arial" panose="020B0604020202020204" pitchFamily="34" charset="0"/>
                      </a:endParaRPr>
                    </a:p>
                  </a:txBody>
                  <a:tcPr marL="7823" marR="7823" marT="7823" marB="0" anchor="b"/>
                </a:tc>
                <a:extLst>
                  <a:ext uri="{0D108BD9-81ED-4DB2-BD59-A6C34878D82A}">
                    <a16:rowId xmlns:a16="http://schemas.microsoft.com/office/drawing/2014/main" val="1059833188"/>
                  </a:ext>
                </a:extLst>
              </a:tr>
            </a:tbl>
          </a:graphicData>
        </a:graphic>
      </p:graphicFrame>
      <p:sp>
        <p:nvSpPr>
          <p:cNvPr id="4" name="Rectangle: Rounded Corners 3">
            <a:extLst>
              <a:ext uri="{FF2B5EF4-FFF2-40B4-BE49-F238E27FC236}">
                <a16:creationId xmlns:a16="http://schemas.microsoft.com/office/drawing/2014/main" id="{DD287EB4-C515-4066-9D56-0827674026E9}"/>
              </a:ext>
            </a:extLst>
          </p:cNvPr>
          <p:cNvSpPr/>
          <p:nvPr/>
        </p:nvSpPr>
        <p:spPr>
          <a:xfrm>
            <a:off x="2778369" y="4711335"/>
            <a:ext cx="3153507" cy="1043354"/>
          </a:xfrm>
          <a:prstGeom prst="roundRect">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18% of Job Postings ask for Communication Skills</a:t>
            </a:r>
          </a:p>
        </p:txBody>
      </p:sp>
      <p:sp>
        <p:nvSpPr>
          <p:cNvPr id="11" name="TextBox 10">
            <a:extLst>
              <a:ext uri="{FF2B5EF4-FFF2-40B4-BE49-F238E27FC236}">
                <a16:creationId xmlns:a16="http://schemas.microsoft.com/office/drawing/2014/main" id="{E14ACC4B-37A4-473B-B1A7-75A31817A283}"/>
              </a:ext>
            </a:extLst>
          </p:cNvPr>
          <p:cNvSpPr txBox="1"/>
          <p:nvPr/>
        </p:nvSpPr>
        <p:spPr>
          <a:xfrm>
            <a:off x="2328695" y="6231733"/>
            <a:ext cx="1487607" cy="338554"/>
          </a:xfrm>
          <a:prstGeom prst="rect">
            <a:avLst/>
          </a:prstGeom>
          <a:noFill/>
        </p:spPr>
        <p:txBody>
          <a:bodyPr wrap="square" rtlCol="0">
            <a:spAutoFit/>
          </a:bodyPr>
          <a:lstStyle/>
          <a:p>
            <a:r>
              <a:rPr lang="en-GB" sz="800" dirty="0"/>
              <a:t>Source: Labour Insight 19/9/19</a:t>
            </a:r>
          </a:p>
          <a:p>
            <a:endParaRPr lang="en-GB" sz="800" dirty="0"/>
          </a:p>
        </p:txBody>
      </p:sp>
    </p:spTree>
    <p:extLst>
      <p:ext uri="{BB962C8B-B14F-4D97-AF65-F5344CB8AC3E}">
        <p14:creationId xmlns:p14="http://schemas.microsoft.com/office/powerpoint/2010/main" val="385500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0136" y="691875"/>
            <a:ext cx="8330184" cy="1198418"/>
          </a:xfrm>
        </p:spPr>
        <p:txBody>
          <a:bodyPr>
            <a:normAutofit/>
          </a:bodyPr>
          <a:lstStyle/>
          <a:p>
            <a:pPr marL="0" indent="0">
              <a:spcBef>
                <a:spcPts val="0"/>
              </a:spcBef>
              <a:buNone/>
            </a:pPr>
            <a:endParaRPr lang="en-GB" sz="1200" b="1" dirty="0">
              <a:latin typeface="Arial" panose="020B0604020202020204" pitchFamily="34" charset="0"/>
              <a:cs typeface="Arial" panose="020B0604020202020204" pitchFamily="34" charset="0"/>
            </a:endParaRPr>
          </a:p>
          <a:p>
            <a:pPr marL="0" indent="0">
              <a:spcBef>
                <a:spcPts val="0"/>
              </a:spcBef>
              <a:buNone/>
            </a:pPr>
            <a:r>
              <a:rPr lang="en-GB" sz="2400" dirty="0">
                <a:latin typeface="Arial" panose="020B0604020202020204" pitchFamily="34" charset="0"/>
                <a:cs typeface="Arial" panose="020B0604020202020204" pitchFamily="34" charset="0"/>
              </a:rPr>
              <a:t>Biggest impact on future skills is digital</a:t>
            </a:r>
          </a:p>
          <a:p>
            <a:pPr marL="0" indent="0">
              <a:spcBef>
                <a:spcPts val="0"/>
              </a:spcBef>
              <a:buNone/>
            </a:pPr>
            <a:r>
              <a:rPr lang="en-GB" sz="2400" b="1" dirty="0">
                <a:latin typeface="Arial" panose="020B0604020202020204" pitchFamily="34" charset="0"/>
                <a:cs typeface="Arial" panose="020B0604020202020204" pitchFamily="34" charset="0"/>
              </a:rPr>
              <a:t>‘The fourth industrial revolution’</a:t>
            </a:r>
          </a:p>
          <a:p>
            <a:pPr marL="0" indent="0">
              <a:spcBef>
                <a:spcPts val="0"/>
              </a:spcBef>
              <a:buNone/>
            </a:pPr>
            <a:endParaRPr lang="en-GB" b="1" dirty="0">
              <a:solidFill>
                <a:srgbClr val="00999A"/>
              </a:solidFill>
              <a:latin typeface="Arial" panose="020B0604020202020204" pitchFamily="34" charset="0"/>
              <a:cs typeface="Arial" panose="020B0604020202020204" pitchFamily="34" charset="0"/>
            </a:endParaRPr>
          </a:p>
          <a:p>
            <a:pPr>
              <a:spcBef>
                <a:spcPts val="0"/>
              </a:spcBef>
              <a:buFont typeface="Courier New" panose="02070309020205020404" pitchFamily="49" charset="0"/>
              <a:buChar char="o"/>
            </a:pPr>
            <a:endParaRPr lang="en-GB" b="1" dirty="0">
              <a:solidFill>
                <a:srgbClr val="00999A"/>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C9C6BD2-5F94-4AE7-9A76-77D5ECF98080}"/>
              </a:ext>
            </a:extLst>
          </p:cNvPr>
          <p:cNvSpPr txBox="1"/>
          <p:nvPr/>
        </p:nvSpPr>
        <p:spPr>
          <a:xfrm>
            <a:off x="260136" y="199574"/>
            <a:ext cx="7999012" cy="461665"/>
          </a:xfrm>
          <a:prstGeom prst="rect">
            <a:avLst/>
          </a:prstGeom>
          <a:noFill/>
        </p:spPr>
        <p:txBody>
          <a:bodyPr wrap="square" rtlCol="0">
            <a:spAutoFit/>
          </a:bodyPr>
          <a:lstStyle/>
          <a:p>
            <a:r>
              <a:rPr lang="en-GB" sz="2400" b="1" dirty="0">
                <a:solidFill>
                  <a:srgbClr val="009CA3"/>
                </a:solidFill>
                <a:latin typeface="Arial" panose="020B0604020202020204" pitchFamily="34" charset="0"/>
                <a:cs typeface="Arial" panose="020B0604020202020204" pitchFamily="34" charset="0"/>
              </a:rPr>
              <a:t>The Impact of Digital Technologies </a:t>
            </a:r>
          </a:p>
        </p:txBody>
      </p:sp>
      <p:sp>
        <p:nvSpPr>
          <p:cNvPr id="3" name="Rectangle 2">
            <a:extLst>
              <a:ext uri="{FF2B5EF4-FFF2-40B4-BE49-F238E27FC236}">
                <a16:creationId xmlns:a16="http://schemas.microsoft.com/office/drawing/2014/main" id="{40C4C979-1BC2-4201-AE07-65D1EEE78CA8}"/>
              </a:ext>
            </a:extLst>
          </p:cNvPr>
          <p:cNvSpPr/>
          <p:nvPr/>
        </p:nvSpPr>
        <p:spPr>
          <a:xfrm>
            <a:off x="1133203" y="5615104"/>
            <a:ext cx="2110258" cy="369332"/>
          </a:xfrm>
          <a:prstGeom prst="rect">
            <a:avLst/>
          </a:prstGeom>
        </p:spPr>
        <p:txBody>
          <a:bodyPr wrap="square">
            <a:spAutoFit/>
          </a:bodyPr>
          <a:lstStyle/>
          <a:p>
            <a:r>
              <a:rPr lang="en-GB" dirty="0">
                <a:solidFill>
                  <a:schemeClr val="bg1"/>
                </a:solidFill>
                <a:hlinkClick r:id="rId3"/>
              </a:rPr>
              <a:t>Collaborative Robots</a:t>
            </a:r>
            <a:endParaRPr lang="en-GB" dirty="0">
              <a:solidFill>
                <a:schemeClr val="bg1"/>
              </a:solidFill>
            </a:endParaRPr>
          </a:p>
        </p:txBody>
      </p:sp>
      <p:pic>
        <p:nvPicPr>
          <p:cNvPr id="9" name="Picture 8">
            <a:extLst>
              <a:ext uri="{FF2B5EF4-FFF2-40B4-BE49-F238E27FC236}">
                <a16:creationId xmlns:a16="http://schemas.microsoft.com/office/drawing/2014/main" id="{D1F21383-01C4-4000-A789-0D2935864359}"/>
              </a:ext>
            </a:extLst>
          </p:cNvPr>
          <p:cNvPicPr>
            <a:picLocks noChangeAspect="1"/>
          </p:cNvPicPr>
          <p:nvPr/>
        </p:nvPicPr>
        <p:blipFill rotWithShape="1">
          <a:blip r:embed="rId4">
            <a:extLst>
              <a:ext uri="{28A0092B-C50C-407E-A947-70E740481C1C}">
                <a14:useLocalDpi xmlns:a14="http://schemas.microsoft.com/office/drawing/2010/main" val="0"/>
              </a:ext>
            </a:extLst>
          </a:blip>
          <a:srcRect l="10939" t="4876" r="11964" b="9833"/>
          <a:stretch/>
        </p:blipFill>
        <p:spPr>
          <a:xfrm>
            <a:off x="414406" y="3394165"/>
            <a:ext cx="3547852" cy="2213625"/>
          </a:xfrm>
          <a:prstGeom prst="rect">
            <a:avLst/>
          </a:prstGeom>
        </p:spPr>
      </p:pic>
      <p:sp>
        <p:nvSpPr>
          <p:cNvPr id="4" name="TextBox 3">
            <a:extLst>
              <a:ext uri="{FF2B5EF4-FFF2-40B4-BE49-F238E27FC236}">
                <a16:creationId xmlns:a16="http://schemas.microsoft.com/office/drawing/2014/main" id="{EB487628-AD1D-43E3-83DD-BB37101898A7}"/>
              </a:ext>
            </a:extLst>
          </p:cNvPr>
          <p:cNvSpPr txBox="1"/>
          <p:nvPr/>
        </p:nvSpPr>
        <p:spPr>
          <a:xfrm>
            <a:off x="5012047" y="5600378"/>
            <a:ext cx="1417889" cy="369332"/>
          </a:xfrm>
          <a:prstGeom prst="rect">
            <a:avLst/>
          </a:prstGeom>
          <a:noFill/>
        </p:spPr>
        <p:txBody>
          <a:bodyPr wrap="none" rtlCol="0">
            <a:spAutoFit/>
          </a:bodyPr>
          <a:lstStyle/>
          <a:p>
            <a:r>
              <a:rPr lang="en-GB" dirty="0">
                <a:hlinkClick r:id="rId5"/>
              </a:rPr>
              <a:t>Delivery Bots</a:t>
            </a:r>
            <a:endParaRPr lang="en-GB" dirty="0"/>
          </a:p>
        </p:txBody>
      </p:sp>
      <p:pic>
        <p:nvPicPr>
          <p:cNvPr id="10" name="Picture 9">
            <a:extLst>
              <a:ext uri="{FF2B5EF4-FFF2-40B4-BE49-F238E27FC236}">
                <a16:creationId xmlns:a16="http://schemas.microsoft.com/office/drawing/2014/main" id="{E2B2DF64-369A-43CB-8E40-BCD0F23D60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93029" y="3394165"/>
            <a:ext cx="2951500" cy="2213625"/>
          </a:xfrm>
          <a:prstGeom prst="rect">
            <a:avLst/>
          </a:prstGeom>
        </p:spPr>
      </p:pic>
      <p:pic>
        <p:nvPicPr>
          <p:cNvPr id="11" name="Picture 10">
            <a:extLst>
              <a:ext uri="{FF2B5EF4-FFF2-40B4-BE49-F238E27FC236}">
                <a16:creationId xmlns:a16="http://schemas.microsoft.com/office/drawing/2014/main" id="{4FA75E62-AD13-4B5A-BA39-CACCDA4C54AA}"/>
              </a:ext>
            </a:extLst>
          </p:cNvPr>
          <p:cNvPicPr>
            <a:picLocks noChangeAspect="1"/>
          </p:cNvPicPr>
          <p:nvPr/>
        </p:nvPicPr>
        <p:blipFill rotWithShape="1">
          <a:blip r:embed="rId7">
            <a:extLst>
              <a:ext uri="{28A0092B-C50C-407E-A947-70E740481C1C}">
                <a14:useLocalDpi xmlns:a14="http://schemas.microsoft.com/office/drawing/2010/main" val="0"/>
              </a:ext>
            </a:extLst>
          </a:blip>
          <a:srcRect t="4831" r="2045"/>
          <a:stretch/>
        </p:blipFill>
        <p:spPr>
          <a:xfrm>
            <a:off x="4102372" y="1693418"/>
            <a:ext cx="2942157" cy="1569660"/>
          </a:xfrm>
          <a:prstGeom prst="rect">
            <a:avLst/>
          </a:prstGeom>
          <a:effectLst/>
        </p:spPr>
      </p:pic>
      <p:pic>
        <p:nvPicPr>
          <p:cNvPr id="12" name="Picture 11">
            <a:extLst>
              <a:ext uri="{FF2B5EF4-FFF2-40B4-BE49-F238E27FC236}">
                <a16:creationId xmlns:a16="http://schemas.microsoft.com/office/drawing/2014/main" id="{449AFC3D-A6AB-499C-B1BE-F51D6CB2A667}"/>
              </a:ext>
            </a:extLst>
          </p:cNvPr>
          <p:cNvPicPr>
            <a:picLocks noChangeAspect="1"/>
          </p:cNvPicPr>
          <p:nvPr/>
        </p:nvPicPr>
        <p:blipFill rotWithShape="1">
          <a:blip r:embed="rId8">
            <a:extLst>
              <a:ext uri="{28A0092B-C50C-407E-A947-70E740481C1C}">
                <a14:useLocalDpi xmlns:a14="http://schemas.microsoft.com/office/drawing/2010/main" val="0"/>
              </a:ext>
            </a:extLst>
          </a:blip>
          <a:srcRect l="246" t="-1663" r="51754" b="1663"/>
          <a:stretch/>
        </p:blipFill>
        <p:spPr>
          <a:xfrm>
            <a:off x="7139160" y="3289204"/>
            <a:ext cx="1873581" cy="1732341"/>
          </a:xfrm>
          <a:prstGeom prst="rect">
            <a:avLst/>
          </a:prstGeom>
        </p:spPr>
      </p:pic>
      <p:sp>
        <p:nvSpPr>
          <p:cNvPr id="7" name="Rectangle 6">
            <a:extLst>
              <a:ext uri="{FF2B5EF4-FFF2-40B4-BE49-F238E27FC236}">
                <a16:creationId xmlns:a16="http://schemas.microsoft.com/office/drawing/2014/main" id="{E669AA98-EE9F-4E52-B62C-0BF281C9B441}"/>
              </a:ext>
            </a:extLst>
          </p:cNvPr>
          <p:cNvSpPr/>
          <p:nvPr/>
        </p:nvSpPr>
        <p:spPr>
          <a:xfrm>
            <a:off x="7139160" y="1693417"/>
            <a:ext cx="1873581" cy="1569660"/>
          </a:xfrm>
          <a:prstGeom prst="rect">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959B10F-3AE3-4202-8542-A39BC58E1EB9}"/>
              </a:ext>
            </a:extLst>
          </p:cNvPr>
          <p:cNvSpPr/>
          <p:nvPr/>
        </p:nvSpPr>
        <p:spPr>
          <a:xfrm>
            <a:off x="7243899" y="1916420"/>
            <a:ext cx="1664101" cy="1089529"/>
          </a:xfrm>
          <a:prstGeom prst="rect">
            <a:avLst/>
          </a:prstGeom>
          <a:solidFill>
            <a:srgbClr val="FF9933"/>
          </a:solidFill>
        </p:spPr>
        <p:txBody>
          <a:bodyPr wrap="square">
            <a:spAutoFit/>
          </a:bodyPr>
          <a:lstStyle/>
          <a:p>
            <a:pPr lvl="0" defTabSz="914377">
              <a:lnSpc>
                <a:spcPct val="90000"/>
              </a:lnSpc>
              <a:defRPr/>
            </a:pPr>
            <a:r>
              <a:rPr lang="en-GB" b="1" dirty="0">
                <a:solidFill>
                  <a:prstClr val="black"/>
                </a:solidFill>
                <a:latin typeface="Arial" panose="020B0604020202020204" pitchFamily="34" charset="0"/>
                <a:cs typeface="Arial" panose="020B0604020202020204" pitchFamily="34" charset="0"/>
              </a:rPr>
              <a:t>Autonomous vehicles and intelligent mobility</a:t>
            </a:r>
          </a:p>
        </p:txBody>
      </p:sp>
      <p:sp>
        <p:nvSpPr>
          <p:cNvPr id="14" name="Rectangle 13">
            <a:extLst>
              <a:ext uri="{FF2B5EF4-FFF2-40B4-BE49-F238E27FC236}">
                <a16:creationId xmlns:a16="http://schemas.microsoft.com/office/drawing/2014/main" id="{3EB8AA73-E2C3-4877-9804-933975134ABB}"/>
              </a:ext>
            </a:extLst>
          </p:cNvPr>
          <p:cNvSpPr/>
          <p:nvPr/>
        </p:nvSpPr>
        <p:spPr>
          <a:xfrm>
            <a:off x="414406" y="1693417"/>
            <a:ext cx="3547852" cy="1569660"/>
          </a:xfrm>
          <a:prstGeom prst="rect">
            <a:avLst/>
          </a:prstGeom>
          <a:ln>
            <a:solidFill>
              <a:srgbClr val="0099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E7EC371-D069-423F-A15A-EEBB1BC2D5C2}"/>
              </a:ext>
            </a:extLst>
          </p:cNvPr>
          <p:cNvSpPr/>
          <p:nvPr/>
        </p:nvSpPr>
        <p:spPr>
          <a:xfrm>
            <a:off x="738697" y="1739583"/>
            <a:ext cx="4572000" cy="1477328"/>
          </a:xfrm>
          <a:prstGeom prst="rect">
            <a:avLst/>
          </a:prstGeom>
        </p:spPr>
        <p:txBody>
          <a:bodyPr>
            <a:spAutoFit/>
          </a:bodyPr>
          <a:lstStyle/>
          <a:p>
            <a:pPr marL="176213" indent="-176213">
              <a:buFont typeface="Arial" panose="020B0604020202020204" pitchFamily="34" charset="0"/>
              <a:buChar char="•"/>
            </a:pPr>
            <a:r>
              <a:rPr lang="en-GB" b="1" dirty="0">
                <a:solidFill>
                  <a:schemeClr val="bg1"/>
                </a:solidFill>
                <a:latin typeface="Arial" panose="020B0604020202020204" pitchFamily="34" charset="0"/>
                <a:cs typeface="Arial" panose="020B0604020202020204" pitchFamily="34" charset="0"/>
              </a:rPr>
              <a:t>Artificial Intelligence</a:t>
            </a:r>
          </a:p>
          <a:p>
            <a:pPr marL="176213" indent="-176213">
              <a:buFont typeface="Arial" panose="020B0604020202020204" pitchFamily="34" charset="0"/>
              <a:buChar char="•"/>
            </a:pPr>
            <a:r>
              <a:rPr lang="en-GB" b="1" dirty="0">
                <a:solidFill>
                  <a:schemeClr val="bg1"/>
                </a:solidFill>
                <a:latin typeface="Arial" panose="020B0604020202020204" pitchFamily="34" charset="0"/>
                <a:cs typeface="Arial" panose="020B0604020202020204" pitchFamily="34" charset="0"/>
              </a:rPr>
              <a:t>Big Data</a:t>
            </a:r>
          </a:p>
          <a:p>
            <a:pPr marL="176213" indent="-176213">
              <a:buFont typeface="Arial" panose="020B0604020202020204" pitchFamily="34" charset="0"/>
              <a:buChar char="•"/>
            </a:pPr>
            <a:r>
              <a:rPr lang="en-GB" b="1" dirty="0">
                <a:solidFill>
                  <a:schemeClr val="bg1"/>
                </a:solidFill>
                <a:latin typeface="Arial" panose="020B0604020202020204" pitchFamily="34" charset="0"/>
                <a:cs typeface="Arial" panose="020B0604020202020204" pitchFamily="34" charset="0"/>
              </a:rPr>
              <a:t>Cyber Security</a:t>
            </a:r>
          </a:p>
          <a:p>
            <a:pPr marL="176213" indent="-176213">
              <a:buFont typeface="Arial" panose="020B0604020202020204" pitchFamily="34" charset="0"/>
              <a:buChar char="•"/>
            </a:pPr>
            <a:r>
              <a:rPr lang="en-GB" b="1" dirty="0">
                <a:solidFill>
                  <a:schemeClr val="bg1"/>
                </a:solidFill>
                <a:latin typeface="Arial" panose="020B0604020202020204" pitchFamily="34" charset="0"/>
                <a:cs typeface="Arial" panose="020B0604020202020204" pitchFamily="34" charset="0"/>
              </a:rPr>
              <a:t>Machine Learning</a:t>
            </a:r>
          </a:p>
          <a:p>
            <a:pPr marL="176213" indent="-176213">
              <a:buFont typeface="Arial" panose="020B0604020202020204" pitchFamily="34" charset="0"/>
              <a:buChar char="•"/>
            </a:pPr>
            <a:r>
              <a:rPr lang="en-GB" b="1" dirty="0">
                <a:solidFill>
                  <a:schemeClr val="bg1"/>
                </a:solidFill>
                <a:latin typeface="Arial" panose="020B0604020202020204" pitchFamily="34" charset="0"/>
                <a:cs typeface="Arial" panose="020B0604020202020204" pitchFamily="34" charset="0"/>
              </a:rPr>
              <a:t>Internet of Things</a:t>
            </a:r>
          </a:p>
        </p:txBody>
      </p:sp>
    </p:spTree>
    <p:extLst>
      <p:ext uri="{BB962C8B-B14F-4D97-AF65-F5344CB8AC3E}">
        <p14:creationId xmlns:p14="http://schemas.microsoft.com/office/powerpoint/2010/main" val="137207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F1548C-49BC-467B-B01F-FB7B80F7ABD2}"/>
              </a:ext>
            </a:extLst>
          </p:cNvPr>
          <p:cNvSpPr txBox="1"/>
          <p:nvPr/>
        </p:nvSpPr>
        <p:spPr>
          <a:xfrm>
            <a:off x="257817" y="110014"/>
            <a:ext cx="8696349" cy="830997"/>
          </a:xfrm>
          <a:prstGeom prst="rect">
            <a:avLst/>
          </a:prstGeom>
          <a:noFill/>
        </p:spPr>
        <p:txBody>
          <a:bodyPr wrap="square" rtlCol="0">
            <a:spAutoFit/>
          </a:bodyPr>
          <a:lstStyle/>
          <a:p>
            <a:r>
              <a:rPr lang="en-GB" sz="2400" b="1" dirty="0">
                <a:solidFill>
                  <a:srgbClr val="009CA3"/>
                </a:solidFill>
                <a:latin typeface="Arial" panose="020B0604020202020204" pitchFamily="34" charset="0"/>
                <a:cs typeface="Arial" panose="020B0604020202020204" pitchFamily="34" charset="0"/>
              </a:rPr>
              <a:t>Employers are Seeking People with Digital Skills Now</a:t>
            </a:r>
          </a:p>
          <a:p>
            <a:endParaRPr lang="en-GB" sz="2400" b="1" dirty="0">
              <a:solidFill>
                <a:srgbClr val="009CA3"/>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FE98546-6EB4-4F9D-97CF-F672BE1D89A5}"/>
              </a:ext>
            </a:extLst>
          </p:cNvPr>
          <p:cNvSpPr/>
          <p:nvPr/>
        </p:nvSpPr>
        <p:spPr>
          <a:xfrm>
            <a:off x="326571" y="627078"/>
            <a:ext cx="8817429" cy="5411931"/>
          </a:xfrm>
          <a:prstGeom prst="rect">
            <a:avLst/>
          </a:prstGeom>
        </p:spPr>
        <p:txBody>
          <a:bodyPr wrap="square">
            <a:spAutoFit/>
          </a:bodyPr>
          <a:lstStyle/>
          <a:p>
            <a:pPr>
              <a:lnSpc>
                <a:spcPct val="107000"/>
              </a:lnSpc>
              <a:spcAft>
                <a:spcPts val="0"/>
              </a:spcAft>
            </a:pP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Digital Literacy (Core Competence)</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Digital skills for both life and work. Main application is around the use of spreadsheets, word processing and presentation software, along with personal and business data protection. This can also include business systems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3"/>
              </a:rPr>
              <a:t>Enterprise Resource Planning (ERP)</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 and project management software.</a:t>
            </a:r>
          </a:p>
          <a:p>
            <a:pPr>
              <a:lnSpc>
                <a:spcPct val="107000"/>
              </a:lnSpc>
              <a:spcAft>
                <a:spcPts val="0"/>
              </a:spcAft>
            </a:pPr>
            <a:endParaRPr lang="en-GB" sz="8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Specialist Digital Skills (Technical/Vocational Skills)</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Relate to specific digital jobs and are generally higher level than general digital skills. They could include:</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Programming – use of programming languages such as Java, SQL, C#, etc.</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Computer/network support – set up, maintenance, management of systems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Data analysis –use of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4"/>
              </a:rPr>
              <a:t>Big Data</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rPr>
              <a:t>/D</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5"/>
              </a:rPr>
              <a:t>ata science</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Digital design –including graphic design, online advertising, digital production</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Customer Relationship Management (CRM) </a:t>
            </a:r>
          </a:p>
          <a:p>
            <a:pPr marL="342900" lvl="0" indent="-342900">
              <a:lnSpc>
                <a:spcPct val="107000"/>
              </a:lnSpc>
              <a:spcAft>
                <a:spcPts val="0"/>
              </a:spcAft>
              <a:buFont typeface="Symbol" panose="05050102010706020507" pitchFamily="18" charset="2"/>
              <a:buChar char=""/>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Digital marketing – use of social media platforms/analytical tools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Manufacturing technology – Computer-Aided Design (CAD)/Computer Numerical Control (CNC) programming software used in design, production and machining</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Cyber security </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210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 calcmode="lin" valueType="num">
                                      <p:cBhvr additive="base">
                                        <p:cTn id="15"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
                                            <p:txEl>
                                              <p:pRg st="5" end="5"/>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 calcmode="lin" valueType="num">
                                      <p:cBhvr additive="base">
                                        <p:cTn id="23"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
                                            <p:txEl>
                                              <p:pRg st="7" end="7"/>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 calcmode="lin" valueType="num">
                                      <p:cBhvr additive="base">
                                        <p:cTn id="27" dur="500" fill="hold"/>
                                        <p:tgtEl>
                                          <p:spTgt spid="2">
                                            <p:txEl>
                                              <p:pRg st="8" end="8"/>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
                                            <p:txEl>
                                              <p:pRg st="8" end="8"/>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 calcmode="lin" valueType="num">
                                      <p:cBhvr additive="base">
                                        <p:cTn id="31" dur="500" fill="hold"/>
                                        <p:tgtEl>
                                          <p:spTgt spid="2">
                                            <p:txEl>
                                              <p:pRg st="9" end="9"/>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txEl>
                                              <p:pRg st="9" end="9"/>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 calcmode="lin" valueType="num">
                                      <p:cBhvr additive="base">
                                        <p:cTn id="35" dur="500" fill="hold"/>
                                        <p:tgtEl>
                                          <p:spTgt spid="2">
                                            <p:txEl>
                                              <p:pRg st="10" end="1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
                                            <p:txEl>
                                              <p:pRg st="10" end="10"/>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anim calcmode="lin" valueType="num">
                                      <p:cBhvr additive="base">
                                        <p:cTn id="39" dur="500" fill="hold"/>
                                        <p:tgtEl>
                                          <p:spTgt spid="2">
                                            <p:txEl>
                                              <p:pRg st="11" end="11"/>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2">
                                            <p:txEl>
                                              <p:pRg st="11" end="11"/>
                                            </p:txEl>
                                          </p:spTgt>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 calcmode="lin" valueType="num">
                                      <p:cBhvr additive="base">
                                        <p:cTn id="43" dur="500" fill="hold"/>
                                        <p:tgtEl>
                                          <p:spTgt spid="2">
                                            <p:txEl>
                                              <p:pRg st="12" end="12"/>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17A9F52-6DC1-4A3B-8CA6-154C13F69574}"/>
              </a:ext>
            </a:extLst>
          </p:cNvPr>
          <p:cNvSpPr txBox="1"/>
          <p:nvPr/>
        </p:nvSpPr>
        <p:spPr>
          <a:xfrm>
            <a:off x="149640" y="150960"/>
            <a:ext cx="8666922" cy="461665"/>
          </a:xfrm>
          <a:prstGeom prst="rect">
            <a:avLst/>
          </a:prstGeom>
          <a:noFill/>
        </p:spPr>
        <p:txBody>
          <a:bodyPr wrap="square" rtlCol="0">
            <a:spAutoFit/>
          </a:bodyPr>
          <a:lstStyle/>
          <a:p>
            <a:r>
              <a:rPr lang="en-GB" sz="2400" b="1" dirty="0">
                <a:solidFill>
                  <a:srgbClr val="009CA3"/>
                </a:solidFill>
                <a:latin typeface="Arial" panose="020B0604020202020204" pitchFamily="34" charset="0"/>
                <a:cs typeface="Arial" panose="020B0604020202020204" pitchFamily="34" charset="0"/>
              </a:rPr>
              <a:t> The Need for Digital Skills in Vacancies </a:t>
            </a:r>
          </a:p>
        </p:txBody>
      </p:sp>
      <mc:AlternateContent xmlns:mc="http://schemas.openxmlformats.org/markup-compatibility/2006" xmlns:cx1="http://schemas.microsoft.com/office/drawing/2015/9/8/chartex">
        <mc:Choice Requires="cx1">
          <p:graphicFrame>
            <p:nvGraphicFramePr>
              <p:cNvPr id="3" name="Chart 2">
                <a:extLst>
                  <a:ext uri="{FF2B5EF4-FFF2-40B4-BE49-F238E27FC236}">
                    <a16:creationId xmlns:a16="http://schemas.microsoft.com/office/drawing/2014/main" id="{1DC9F3D0-71CA-4939-8671-972D56A74E51}"/>
                  </a:ext>
                </a:extLst>
              </p:cNvPr>
              <p:cNvGraphicFramePr/>
              <p:nvPr>
                <p:extLst>
                  <p:ext uri="{D42A27DB-BD31-4B8C-83A1-F6EECF244321}">
                    <p14:modId xmlns:p14="http://schemas.microsoft.com/office/powerpoint/2010/main" val="2079856891"/>
                  </p:ext>
                </p:extLst>
              </p:nvPr>
            </p:nvGraphicFramePr>
            <p:xfrm>
              <a:off x="246185" y="685799"/>
              <a:ext cx="8784153" cy="4706816"/>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3" name="Chart 2">
                <a:extLst>
                  <a:ext uri="{FF2B5EF4-FFF2-40B4-BE49-F238E27FC236}">
                    <a16:creationId xmlns:a16="http://schemas.microsoft.com/office/drawing/2014/main" id="{1DC9F3D0-71CA-4939-8671-972D56A74E51}"/>
                  </a:ext>
                </a:extLst>
              </p:cNvPr>
              <p:cNvPicPr>
                <a:picLocks noGrp="1" noRot="1" noChangeAspect="1" noMove="1" noResize="1" noEditPoints="1" noAdjustHandles="1" noChangeArrowheads="1" noChangeShapeType="1"/>
              </p:cNvPicPr>
              <p:nvPr/>
            </p:nvPicPr>
            <p:blipFill>
              <a:blip r:embed="rId4"/>
              <a:stretch>
                <a:fillRect/>
              </a:stretch>
            </p:blipFill>
            <p:spPr>
              <a:xfrm>
                <a:off x="246185" y="685799"/>
                <a:ext cx="8784153" cy="4706816"/>
              </a:xfrm>
              <a:prstGeom prst="rect">
                <a:avLst/>
              </a:prstGeom>
            </p:spPr>
          </p:pic>
        </mc:Fallback>
      </mc:AlternateContent>
      <p:sp>
        <p:nvSpPr>
          <p:cNvPr id="4" name="TextBox 3">
            <a:extLst>
              <a:ext uri="{FF2B5EF4-FFF2-40B4-BE49-F238E27FC236}">
                <a16:creationId xmlns:a16="http://schemas.microsoft.com/office/drawing/2014/main" id="{7EF60BB5-4E8D-4716-AD3E-0EC5E5FFC75A}"/>
              </a:ext>
            </a:extLst>
          </p:cNvPr>
          <p:cNvSpPr txBox="1"/>
          <p:nvPr/>
        </p:nvSpPr>
        <p:spPr>
          <a:xfrm>
            <a:off x="2328695" y="6231733"/>
            <a:ext cx="1487607" cy="338554"/>
          </a:xfrm>
          <a:prstGeom prst="rect">
            <a:avLst/>
          </a:prstGeom>
          <a:noFill/>
        </p:spPr>
        <p:txBody>
          <a:bodyPr wrap="square" rtlCol="0">
            <a:spAutoFit/>
          </a:bodyPr>
          <a:lstStyle/>
          <a:p>
            <a:r>
              <a:rPr lang="en-GB" sz="800" dirty="0"/>
              <a:t>Source: Labour Insight 19/9/19</a:t>
            </a:r>
          </a:p>
          <a:p>
            <a:endParaRPr lang="en-GB" sz="800" dirty="0"/>
          </a:p>
        </p:txBody>
      </p:sp>
    </p:spTree>
    <p:extLst>
      <p:ext uri="{BB962C8B-B14F-4D97-AF65-F5344CB8AC3E}">
        <p14:creationId xmlns:p14="http://schemas.microsoft.com/office/powerpoint/2010/main" val="4112236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17A9F52-6DC1-4A3B-8CA6-154C13F69574}"/>
              </a:ext>
            </a:extLst>
          </p:cNvPr>
          <p:cNvSpPr txBox="1"/>
          <p:nvPr/>
        </p:nvSpPr>
        <p:spPr>
          <a:xfrm>
            <a:off x="149640" y="150960"/>
            <a:ext cx="8666922" cy="461665"/>
          </a:xfrm>
          <a:prstGeom prst="rect">
            <a:avLst/>
          </a:prstGeom>
          <a:noFill/>
        </p:spPr>
        <p:txBody>
          <a:bodyPr wrap="square" rtlCol="0">
            <a:spAutoFit/>
          </a:bodyPr>
          <a:lstStyle/>
          <a:p>
            <a:r>
              <a:rPr lang="en-GB" sz="2400" b="1" dirty="0">
                <a:solidFill>
                  <a:srgbClr val="009CA3"/>
                </a:solidFill>
                <a:latin typeface="Arial" panose="020B0604020202020204" pitchFamily="34" charset="0"/>
                <a:cs typeface="Arial" panose="020B0604020202020204" pitchFamily="34" charset="0"/>
              </a:rPr>
              <a:t> Vacancies and Future ‘Risk’ of Automation</a:t>
            </a:r>
          </a:p>
        </p:txBody>
      </p:sp>
      <p:graphicFrame>
        <p:nvGraphicFramePr>
          <p:cNvPr id="2" name="Table 1">
            <a:extLst>
              <a:ext uri="{FF2B5EF4-FFF2-40B4-BE49-F238E27FC236}">
                <a16:creationId xmlns:a16="http://schemas.microsoft.com/office/drawing/2014/main" id="{13564FB5-C701-422C-BA5E-49CDD84F05BD}"/>
              </a:ext>
            </a:extLst>
          </p:cNvPr>
          <p:cNvGraphicFramePr>
            <a:graphicFrameLocks noGrp="1"/>
          </p:cNvGraphicFramePr>
          <p:nvPr>
            <p:extLst>
              <p:ext uri="{D42A27DB-BD31-4B8C-83A1-F6EECF244321}">
                <p14:modId xmlns:p14="http://schemas.microsoft.com/office/powerpoint/2010/main" val="3956702817"/>
              </p:ext>
            </p:extLst>
          </p:nvPr>
        </p:nvGraphicFramePr>
        <p:xfrm>
          <a:off x="327438" y="612625"/>
          <a:ext cx="8335916" cy="4963708"/>
        </p:xfrm>
        <a:graphic>
          <a:graphicData uri="http://schemas.openxmlformats.org/drawingml/2006/table">
            <a:tbl>
              <a:tblPr firstRow="1">
                <a:tableStyleId>{00A15C55-8517-42AA-B614-E9B94910E393}</a:tableStyleId>
              </a:tblPr>
              <a:tblGrid>
                <a:gridCol w="5096927">
                  <a:extLst>
                    <a:ext uri="{9D8B030D-6E8A-4147-A177-3AD203B41FA5}">
                      <a16:colId xmlns:a16="http://schemas.microsoft.com/office/drawing/2014/main" val="930035971"/>
                    </a:ext>
                  </a:extLst>
                </a:gridCol>
                <a:gridCol w="1355635">
                  <a:extLst>
                    <a:ext uri="{9D8B030D-6E8A-4147-A177-3AD203B41FA5}">
                      <a16:colId xmlns:a16="http://schemas.microsoft.com/office/drawing/2014/main" val="3888079653"/>
                    </a:ext>
                  </a:extLst>
                </a:gridCol>
                <a:gridCol w="1883354">
                  <a:extLst>
                    <a:ext uri="{9D8B030D-6E8A-4147-A177-3AD203B41FA5}">
                      <a16:colId xmlns:a16="http://schemas.microsoft.com/office/drawing/2014/main" val="4188857675"/>
                    </a:ext>
                  </a:extLst>
                </a:gridCol>
              </a:tblGrid>
              <a:tr h="494766">
                <a:tc>
                  <a:txBody>
                    <a:bodyPr/>
                    <a:lstStyle/>
                    <a:p>
                      <a:pPr algn="ctr" fontAlgn="b"/>
                      <a:r>
                        <a:rPr lang="en-GB" sz="1400" u="none" strike="noStrike" dirty="0">
                          <a:effectLst/>
                        </a:rPr>
                        <a:t>Occupation</a:t>
                      </a:r>
                      <a:endParaRPr lang="en-GB" sz="1400" b="1"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400" u="none" strike="noStrike" dirty="0">
                          <a:effectLst/>
                        </a:rPr>
                        <a:t>Number of Job Postings</a:t>
                      </a:r>
                      <a:endParaRPr lang="en-GB" sz="1400" b="1"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400" u="none" strike="noStrike" dirty="0">
                          <a:effectLst/>
                        </a:rPr>
                        <a:t>Risk of Automation</a:t>
                      </a:r>
                      <a:endParaRPr lang="en-GB" sz="1400" b="1"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569965867"/>
                  </a:ext>
                </a:extLst>
              </a:tr>
              <a:tr h="190500">
                <a:tc>
                  <a:txBody>
                    <a:bodyPr/>
                    <a:lstStyle/>
                    <a:p>
                      <a:pPr algn="l" fontAlgn="b"/>
                      <a:r>
                        <a:rPr lang="en-GB" sz="1400" u="none" strike="noStrike" dirty="0">
                          <a:effectLst/>
                        </a:rPr>
                        <a:t>Sales related occupations</a:t>
                      </a:r>
                      <a:endParaRPr lang="en-GB" sz="1400" b="0" i="0" u="none" strike="noStrike" dirty="0">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400" u="none" strike="noStrike">
                          <a:effectLst/>
                        </a:rPr>
                        <a:t>6,050</a:t>
                      </a:r>
                      <a:endParaRPr lang="en-GB" sz="1400" b="0" i="0" u="none" strike="noStrike">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400" u="none" strike="noStrike" dirty="0">
                          <a:effectLst/>
                        </a:rPr>
                        <a:t>Medium Risk</a:t>
                      </a:r>
                      <a:endParaRPr lang="en-GB" sz="1400" b="0" i="0" u="none" strike="noStrike" dirty="0">
                        <a:effectLst/>
                        <a:latin typeface="Arial" panose="020B0604020202020204" pitchFamily="34" charset="0"/>
                        <a:cs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4226742718"/>
                  </a:ext>
                </a:extLst>
              </a:tr>
              <a:tr h="234127">
                <a:tc>
                  <a:txBody>
                    <a:bodyPr/>
                    <a:lstStyle/>
                    <a:p>
                      <a:pPr algn="l" fontAlgn="b"/>
                      <a:r>
                        <a:rPr lang="en-GB" sz="1400" u="none" strike="noStrike" dirty="0">
                          <a:effectLst/>
                        </a:rPr>
                        <a:t>Customer service occupations</a:t>
                      </a:r>
                      <a:endParaRPr lang="en-GB" sz="1400" b="0" i="0" u="none" strike="noStrike" dirty="0">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400" u="none" strike="noStrike">
                          <a:effectLst/>
                        </a:rPr>
                        <a:t>5,530</a:t>
                      </a:r>
                      <a:endParaRPr lang="en-GB" sz="1400" b="0" i="0" u="none" strike="noStrike">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400" u="none" strike="noStrike" dirty="0">
                          <a:effectLst/>
                        </a:rPr>
                        <a:t>Medium Risk</a:t>
                      </a:r>
                      <a:endParaRPr lang="en-GB" sz="1400" b="0" i="0" u="none" strike="noStrike" dirty="0">
                        <a:effectLst/>
                        <a:latin typeface="Arial" panose="020B0604020202020204" pitchFamily="34" charset="0"/>
                        <a:cs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178825219"/>
                  </a:ext>
                </a:extLst>
              </a:tr>
              <a:tr h="190500">
                <a:tc>
                  <a:txBody>
                    <a:bodyPr/>
                    <a:lstStyle/>
                    <a:p>
                      <a:pPr algn="l" fontAlgn="b"/>
                      <a:r>
                        <a:rPr lang="en-GB" sz="1400" u="none" strike="noStrike" dirty="0">
                          <a:effectLst/>
                        </a:rPr>
                        <a:t>Other administrative occupations</a:t>
                      </a:r>
                      <a:endParaRPr lang="en-GB" sz="1400" b="0" i="0" u="none" strike="noStrike" dirty="0">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400" u="none" strike="noStrike">
                          <a:effectLst/>
                        </a:rPr>
                        <a:t>5,152</a:t>
                      </a:r>
                      <a:endParaRPr lang="en-GB" sz="1400" b="0" i="0" u="none" strike="noStrike">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400" u="none" strike="noStrike" dirty="0">
                          <a:effectLst/>
                        </a:rPr>
                        <a:t>High Risk</a:t>
                      </a:r>
                      <a:endParaRPr lang="en-GB" sz="1400" b="0" i="0" u="none" strike="noStrike" dirty="0">
                        <a:effectLst/>
                        <a:latin typeface="Arial" panose="020B0604020202020204" pitchFamily="34" charset="0"/>
                        <a:cs typeface="Arial" panose="020B0604020202020204" pitchFamily="34" charset="0"/>
                      </a:endParaRPr>
                    </a:p>
                  </a:txBody>
                  <a:tcPr marL="9525" marR="9525" marT="9525" marB="0" anchor="b">
                    <a:solidFill>
                      <a:srgbClr val="FF0000"/>
                    </a:solidFill>
                  </a:tcPr>
                </a:tc>
                <a:extLst>
                  <a:ext uri="{0D108BD9-81ED-4DB2-BD59-A6C34878D82A}">
                    <a16:rowId xmlns:a16="http://schemas.microsoft.com/office/drawing/2014/main" val="910491752"/>
                  </a:ext>
                </a:extLst>
              </a:tr>
              <a:tr h="190500">
                <a:tc>
                  <a:txBody>
                    <a:bodyPr/>
                    <a:lstStyle/>
                    <a:p>
                      <a:pPr algn="l" fontAlgn="b"/>
                      <a:r>
                        <a:rPr lang="en-GB" sz="1400" u="none" strike="noStrike">
                          <a:effectLst/>
                        </a:rPr>
                        <a:t>Nurses</a:t>
                      </a:r>
                      <a:endParaRPr lang="en-GB" sz="1400" b="0" i="0" u="none" strike="noStrike">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400" u="none" strike="noStrike">
                          <a:effectLst/>
                        </a:rPr>
                        <a:t>4,370</a:t>
                      </a:r>
                      <a:endParaRPr lang="en-GB" sz="1400" b="0" i="0" u="none" strike="noStrike">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400" b="1" u="none" strike="noStrike" dirty="0">
                          <a:effectLst/>
                        </a:rPr>
                        <a:t>Low Risk</a:t>
                      </a:r>
                      <a:endParaRPr lang="en-GB" sz="1400" b="1" i="0" u="none" strike="noStrike" dirty="0">
                        <a:effectLst/>
                        <a:latin typeface="Arial" panose="020B0604020202020204" pitchFamily="34" charset="0"/>
                        <a:cs typeface="Arial" panose="020B0604020202020204" pitchFamily="34" charset="0"/>
                      </a:endParaRPr>
                    </a:p>
                  </a:txBody>
                  <a:tcPr marL="9525" marR="9525" marT="9525" marB="0" anchor="b">
                    <a:solidFill>
                      <a:schemeClr val="accent3"/>
                    </a:solidFill>
                  </a:tcPr>
                </a:tc>
                <a:extLst>
                  <a:ext uri="{0D108BD9-81ED-4DB2-BD59-A6C34878D82A}">
                    <a16:rowId xmlns:a16="http://schemas.microsoft.com/office/drawing/2014/main" val="1076126905"/>
                  </a:ext>
                </a:extLst>
              </a:tr>
              <a:tr h="190500">
                <a:tc>
                  <a:txBody>
                    <a:bodyPr/>
                    <a:lstStyle/>
                    <a:p>
                      <a:pPr algn="l" fontAlgn="b"/>
                      <a:r>
                        <a:rPr lang="en-GB" sz="1400" u="none" strike="noStrike">
                          <a:effectLst/>
                        </a:rPr>
                        <a:t>Programmers and software development professionals</a:t>
                      </a:r>
                      <a:endParaRPr lang="en-GB" sz="1400" b="0" i="0" u="none" strike="noStrike">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400" u="none" strike="noStrike">
                          <a:effectLst/>
                        </a:rPr>
                        <a:t>4,028</a:t>
                      </a:r>
                      <a:endParaRPr lang="en-GB" sz="1400" b="0" i="0" u="none" strike="noStrike">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400" b="1" u="none" strike="noStrike" dirty="0">
                          <a:effectLst/>
                        </a:rPr>
                        <a:t>Low Risk</a:t>
                      </a:r>
                      <a:endParaRPr lang="en-GB" sz="1400" b="1" i="0" u="none" strike="noStrike" dirty="0">
                        <a:effectLst/>
                        <a:latin typeface="Arial" panose="020B0604020202020204" pitchFamily="34" charset="0"/>
                        <a:cs typeface="Arial" panose="020B0604020202020204" pitchFamily="34" charset="0"/>
                      </a:endParaRPr>
                    </a:p>
                  </a:txBody>
                  <a:tcPr marL="9525" marR="9525" marT="9525" marB="0" anchor="b">
                    <a:solidFill>
                      <a:schemeClr val="accent3"/>
                    </a:solidFill>
                  </a:tcPr>
                </a:tc>
                <a:extLst>
                  <a:ext uri="{0D108BD9-81ED-4DB2-BD59-A6C34878D82A}">
                    <a16:rowId xmlns:a16="http://schemas.microsoft.com/office/drawing/2014/main" val="1056778107"/>
                  </a:ext>
                </a:extLst>
              </a:tr>
              <a:tr h="190500">
                <a:tc>
                  <a:txBody>
                    <a:bodyPr/>
                    <a:lstStyle/>
                    <a:p>
                      <a:pPr algn="l" fontAlgn="b"/>
                      <a:r>
                        <a:rPr lang="en-GB" sz="1400" u="none" strike="noStrike" dirty="0">
                          <a:effectLst/>
                        </a:rPr>
                        <a:t>Managers and proprietors in other services</a:t>
                      </a:r>
                      <a:endParaRPr lang="en-GB" sz="1400" b="0" i="0" u="none" strike="noStrike" dirty="0">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400" u="none" strike="noStrike">
                          <a:effectLst/>
                        </a:rPr>
                        <a:t>3,888</a:t>
                      </a:r>
                      <a:endParaRPr lang="en-GB" sz="1400" b="0" i="0" u="none" strike="noStrike">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400" b="1" u="none" strike="noStrike" dirty="0">
                          <a:effectLst/>
                        </a:rPr>
                        <a:t>Low Risk</a:t>
                      </a:r>
                      <a:endParaRPr lang="en-GB" sz="1400" b="1" i="0" u="none" strike="noStrike" dirty="0">
                        <a:effectLst/>
                        <a:latin typeface="Arial" panose="020B0604020202020204" pitchFamily="34" charset="0"/>
                        <a:cs typeface="Arial" panose="020B0604020202020204" pitchFamily="34" charset="0"/>
                      </a:endParaRPr>
                    </a:p>
                  </a:txBody>
                  <a:tcPr marL="9525" marR="9525" marT="9525" marB="0" anchor="b">
                    <a:solidFill>
                      <a:schemeClr val="accent3"/>
                    </a:solidFill>
                  </a:tcPr>
                </a:tc>
                <a:extLst>
                  <a:ext uri="{0D108BD9-81ED-4DB2-BD59-A6C34878D82A}">
                    <a16:rowId xmlns:a16="http://schemas.microsoft.com/office/drawing/2014/main" val="2543899373"/>
                  </a:ext>
                </a:extLst>
              </a:tr>
              <a:tr h="190500">
                <a:tc>
                  <a:txBody>
                    <a:bodyPr/>
                    <a:lstStyle/>
                    <a:p>
                      <a:pPr algn="l" fontAlgn="b"/>
                      <a:r>
                        <a:rPr lang="en-GB" sz="1400" u="none" strike="noStrike">
                          <a:effectLst/>
                        </a:rPr>
                        <a:t>Large goods vehicle drivers</a:t>
                      </a:r>
                      <a:endParaRPr lang="en-GB" sz="1400" b="0" i="0" u="none" strike="noStrike">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400" u="none" strike="noStrike">
                          <a:effectLst/>
                        </a:rPr>
                        <a:t>3,778</a:t>
                      </a:r>
                      <a:endParaRPr lang="en-GB" sz="1400" b="0" i="0" u="none" strike="noStrike">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400" u="none" strike="noStrike" dirty="0">
                          <a:effectLst/>
                        </a:rPr>
                        <a:t>Medium Risk</a:t>
                      </a:r>
                      <a:endParaRPr lang="en-GB" sz="1400" b="0" i="0" u="none" strike="noStrike" dirty="0">
                        <a:effectLst/>
                        <a:latin typeface="Arial" panose="020B0604020202020204" pitchFamily="34" charset="0"/>
                        <a:cs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3446717569"/>
                  </a:ext>
                </a:extLst>
              </a:tr>
              <a:tr h="190500">
                <a:tc>
                  <a:txBody>
                    <a:bodyPr/>
                    <a:lstStyle/>
                    <a:p>
                      <a:pPr algn="l" fontAlgn="b"/>
                      <a:r>
                        <a:rPr lang="en-GB" sz="1400" u="none" strike="noStrike">
                          <a:effectLst/>
                        </a:rPr>
                        <a:t>Elementary storage occupations</a:t>
                      </a:r>
                      <a:endParaRPr lang="en-GB" sz="1400" b="0" i="0" u="none" strike="noStrike">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400" u="none" strike="noStrike">
                          <a:effectLst/>
                        </a:rPr>
                        <a:t>3,422</a:t>
                      </a:r>
                      <a:endParaRPr lang="en-GB" sz="1400" b="0" i="0" u="none" strike="noStrike">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400" u="none" strike="noStrike" dirty="0">
                          <a:effectLst/>
                        </a:rPr>
                        <a:t>Medium Risk</a:t>
                      </a:r>
                      <a:endParaRPr lang="en-GB" sz="1400" b="0" i="0" u="none" strike="noStrike" dirty="0">
                        <a:effectLst/>
                        <a:latin typeface="Arial" panose="020B0604020202020204" pitchFamily="34" charset="0"/>
                        <a:cs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776855606"/>
                  </a:ext>
                </a:extLst>
              </a:tr>
              <a:tr h="190500">
                <a:tc>
                  <a:txBody>
                    <a:bodyPr/>
                    <a:lstStyle/>
                    <a:p>
                      <a:pPr algn="l" fontAlgn="b"/>
                      <a:r>
                        <a:rPr lang="en-GB" sz="1400" u="none" strike="noStrike">
                          <a:effectLst/>
                        </a:rPr>
                        <a:t>Care workers and home carers</a:t>
                      </a:r>
                      <a:endParaRPr lang="en-GB" sz="1400" b="0" i="0" u="none" strike="noStrike">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400" u="none" strike="noStrike">
                          <a:effectLst/>
                        </a:rPr>
                        <a:t>3,320</a:t>
                      </a:r>
                      <a:endParaRPr lang="en-GB" sz="1400" b="0" i="0" u="none" strike="noStrike">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400" u="none" strike="noStrike" dirty="0">
                          <a:effectLst/>
                        </a:rPr>
                        <a:t>Medium Risk</a:t>
                      </a:r>
                      <a:endParaRPr lang="en-GB" sz="1400" b="0" i="0" u="none" strike="noStrike" dirty="0">
                        <a:effectLst/>
                        <a:latin typeface="Arial" panose="020B0604020202020204" pitchFamily="34" charset="0"/>
                        <a:cs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4158752921"/>
                  </a:ext>
                </a:extLst>
              </a:tr>
              <a:tr h="190500">
                <a:tc>
                  <a:txBody>
                    <a:bodyPr/>
                    <a:lstStyle/>
                    <a:p>
                      <a:pPr algn="l" fontAlgn="b"/>
                      <a:r>
                        <a:rPr lang="en-GB" sz="1400" u="none" strike="noStrike">
                          <a:effectLst/>
                        </a:rPr>
                        <a:t>Human resources and industrial relations officers</a:t>
                      </a:r>
                      <a:endParaRPr lang="en-GB" sz="1400" b="0" i="0" u="none" strike="noStrike">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400" u="none" strike="noStrike">
                          <a:effectLst/>
                        </a:rPr>
                        <a:t>3,169</a:t>
                      </a:r>
                      <a:endParaRPr lang="en-GB" sz="1400" b="0" i="0" u="none" strike="noStrike">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400" b="1" u="none" strike="noStrike" dirty="0">
                          <a:effectLst/>
                        </a:rPr>
                        <a:t>Low Risk</a:t>
                      </a:r>
                      <a:endParaRPr lang="en-GB" sz="1400" b="1" i="0" u="none" strike="noStrike" dirty="0">
                        <a:effectLst/>
                        <a:latin typeface="Arial" panose="020B0604020202020204" pitchFamily="34" charset="0"/>
                        <a:cs typeface="Arial" panose="020B0604020202020204" pitchFamily="34" charset="0"/>
                      </a:endParaRPr>
                    </a:p>
                  </a:txBody>
                  <a:tcPr marL="9525" marR="9525" marT="9525" marB="0" anchor="b">
                    <a:solidFill>
                      <a:schemeClr val="accent3"/>
                    </a:solidFill>
                  </a:tcPr>
                </a:tc>
                <a:extLst>
                  <a:ext uri="{0D108BD9-81ED-4DB2-BD59-A6C34878D82A}">
                    <a16:rowId xmlns:a16="http://schemas.microsoft.com/office/drawing/2014/main" val="1855120014"/>
                  </a:ext>
                </a:extLst>
              </a:tr>
              <a:tr h="190500">
                <a:tc>
                  <a:txBody>
                    <a:bodyPr/>
                    <a:lstStyle/>
                    <a:p>
                      <a:pPr algn="l" fontAlgn="b"/>
                      <a:r>
                        <a:rPr lang="en-GB" sz="1400" u="none" strike="noStrike">
                          <a:effectLst/>
                        </a:rPr>
                        <a:t>Secondary education teaching professionals</a:t>
                      </a:r>
                      <a:endParaRPr lang="en-GB" sz="1400" b="0" i="0" u="none" strike="noStrike">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400" u="none" strike="noStrike">
                          <a:effectLst/>
                        </a:rPr>
                        <a:t>2,925</a:t>
                      </a:r>
                      <a:endParaRPr lang="en-GB" sz="1400" b="0" i="0" u="none" strike="noStrike">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400" b="1" u="none" strike="noStrike" dirty="0">
                          <a:effectLst/>
                        </a:rPr>
                        <a:t>Low Risk</a:t>
                      </a:r>
                      <a:endParaRPr lang="en-GB" sz="1400" b="1" i="0" u="none" strike="noStrike" dirty="0">
                        <a:effectLst/>
                        <a:latin typeface="Arial" panose="020B0604020202020204" pitchFamily="34" charset="0"/>
                        <a:cs typeface="Arial" panose="020B0604020202020204" pitchFamily="34" charset="0"/>
                      </a:endParaRPr>
                    </a:p>
                  </a:txBody>
                  <a:tcPr marL="9525" marR="9525" marT="9525" marB="0" anchor="b">
                    <a:solidFill>
                      <a:schemeClr val="accent3"/>
                    </a:solidFill>
                  </a:tcPr>
                </a:tc>
                <a:extLst>
                  <a:ext uri="{0D108BD9-81ED-4DB2-BD59-A6C34878D82A}">
                    <a16:rowId xmlns:a16="http://schemas.microsoft.com/office/drawing/2014/main" val="2951249884"/>
                  </a:ext>
                </a:extLst>
              </a:tr>
              <a:tr h="190500">
                <a:tc>
                  <a:txBody>
                    <a:bodyPr/>
                    <a:lstStyle/>
                    <a:p>
                      <a:pPr algn="l" fontAlgn="b"/>
                      <a:r>
                        <a:rPr lang="en-GB" sz="1400" u="none" strike="noStrike">
                          <a:effectLst/>
                        </a:rPr>
                        <a:t>Engineering technicians</a:t>
                      </a:r>
                      <a:endParaRPr lang="en-GB" sz="1400" b="0" i="0" u="none" strike="noStrike">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400" u="none" strike="noStrike">
                          <a:effectLst/>
                        </a:rPr>
                        <a:t>2,924</a:t>
                      </a:r>
                      <a:endParaRPr lang="en-GB" sz="1400" b="0" i="0" u="none" strike="noStrike">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400" b="1" u="none" strike="noStrike" dirty="0">
                          <a:effectLst/>
                        </a:rPr>
                        <a:t>Low Risk</a:t>
                      </a:r>
                      <a:endParaRPr lang="en-GB" sz="1400" b="1" i="0" u="none" strike="noStrike" dirty="0">
                        <a:effectLst/>
                        <a:latin typeface="Arial" panose="020B0604020202020204" pitchFamily="34" charset="0"/>
                        <a:cs typeface="Arial" panose="020B0604020202020204" pitchFamily="34" charset="0"/>
                      </a:endParaRPr>
                    </a:p>
                  </a:txBody>
                  <a:tcPr marL="9525" marR="9525" marT="9525" marB="0" anchor="b">
                    <a:solidFill>
                      <a:schemeClr val="accent3"/>
                    </a:solidFill>
                  </a:tcPr>
                </a:tc>
                <a:extLst>
                  <a:ext uri="{0D108BD9-81ED-4DB2-BD59-A6C34878D82A}">
                    <a16:rowId xmlns:a16="http://schemas.microsoft.com/office/drawing/2014/main" val="1248620457"/>
                  </a:ext>
                </a:extLst>
              </a:tr>
              <a:tr h="190500">
                <a:tc>
                  <a:txBody>
                    <a:bodyPr/>
                    <a:lstStyle/>
                    <a:p>
                      <a:pPr algn="l" fontAlgn="b"/>
                      <a:r>
                        <a:rPr lang="en-GB" sz="1400" u="none" strike="noStrike">
                          <a:effectLst/>
                        </a:rPr>
                        <a:t>Book-keepers, payroll managers and wages clerks</a:t>
                      </a:r>
                      <a:endParaRPr lang="en-GB" sz="1400" b="0" i="0" u="none" strike="noStrike">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400" u="none" strike="noStrike">
                          <a:effectLst/>
                        </a:rPr>
                        <a:t>2,879</a:t>
                      </a:r>
                      <a:endParaRPr lang="en-GB" sz="1400" b="0" i="0" u="none" strike="noStrike">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400" u="none" strike="noStrike" dirty="0">
                          <a:effectLst/>
                        </a:rPr>
                        <a:t>High Risk</a:t>
                      </a:r>
                      <a:endParaRPr lang="en-GB" sz="1400" b="0" i="0" u="none" strike="noStrike" dirty="0">
                        <a:effectLst/>
                        <a:latin typeface="Arial" panose="020B0604020202020204" pitchFamily="34" charset="0"/>
                        <a:cs typeface="Arial" panose="020B0604020202020204" pitchFamily="34" charset="0"/>
                      </a:endParaRPr>
                    </a:p>
                  </a:txBody>
                  <a:tcPr marL="9525" marR="9525" marT="9525" marB="0" anchor="b">
                    <a:solidFill>
                      <a:srgbClr val="FF0000"/>
                    </a:solidFill>
                  </a:tcPr>
                </a:tc>
                <a:extLst>
                  <a:ext uri="{0D108BD9-81ED-4DB2-BD59-A6C34878D82A}">
                    <a16:rowId xmlns:a16="http://schemas.microsoft.com/office/drawing/2014/main" val="2685090849"/>
                  </a:ext>
                </a:extLst>
              </a:tr>
              <a:tr h="190500">
                <a:tc>
                  <a:txBody>
                    <a:bodyPr/>
                    <a:lstStyle/>
                    <a:p>
                      <a:pPr algn="l" fontAlgn="b"/>
                      <a:r>
                        <a:rPr lang="en-GB" sz="1400" u="none" strike="noStrike">
                          <a:effectLst/>
                        </a:rPr>
                        <a:t>Marketing and sales directors</a:t>
                      </a:r>
                      <a:endParaRPr lang="en-GB" sz="1400" b="0" i="0" u="none" strike="noStrike">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400" u="none" strike="noStrike">
                          <a:effectLst/>
                        </a:rPr>
                        <a:t>2,637</a:t>
                      </a:r>
                      <a:endParaRPr lang="en-GB" sz="1400" b="0" i="0" u="none" strike="noStrike">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400" b="1" u="none" strike="noStrike" dirty="0">
                          <a:effectLst/>
                        </a:rPr>
                        <a:t>Low Risk</a:t>
                      </a:r>
                      <a:endParaRPr lang="en-GB" sz="1400" b="1" i="0" u="none" strike="noStrike" dirty="0">
                        <a:effectLst/>
                        <a:latin typeface="Arial" panose="020B0604020202020204" pitchFamily="34" charset="0"/>
                        <a:cs typeface="Arial" panose="020B0604020202020204" pitchFamily="34" charset="0"/>
                      </a:endParaRPr>
                    </a:p>
                  </a:txBody>
                  <a:tcPr marL="9525" marR="9525" marT="9525" marB="0" anchor="b">
                    <a:solidFill>
                      <a:schemeClr val="accent3"/>
                    </a:solidFill>
                  </a:tcPr>
                </a:tc>
                <a:extLst>
                  <a:ext uri="{0D108BD9-81ED-4DB2-BD59-A6C34878D82A}">
                    <a16:rowId xmlns:a16="http://schemas.microsoft.com/office/drawing/2014/main" val="2291378846"/>
                  </a:ext>
                </a:extLst>
              </a:tr>
              <a:tr h="190500">
                <a:tc>
                  <a:txBody>
                    <a:bodyPr/>
                    <a:lstStyle/>
                    <a:p>
                      <a:pPr algn="l" fontAlgn="b"/>
                      <a:r>
                        <a:rPr lang="en-GB" sz="1400" u="none" strike="noStrike">
                          <a:effectLst/>
                        </a:rPr>
                        <a:t>Chartered and certified accountants</a:t>
                      </a:r>
                      <a:endParaRPr lang="en-GB" sz="1400" b="0" i="0" u="none" strike="noStrike">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400" u="none" strike="noStrike">
                          <a:effectLst/>
                        </a:rPr>
                        <a:t>2,374</a:t>
                      </a:r>
                      <a:endParaRPr lang="en-GB" sz="1400" b="0" i="0" u="none" strike="noStrike">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400" u="none" strike="noStrike" dirty="0">
                          <a:effectLst/>
                        </a:rPr>
                        <a:t>High Risk</a:t>
                      </a:r>
                      <a:endParaRPr lang="en-GB" sz="1400" b="0" i="0" u="none" strike="noStrike" dirty="0">
                        <a:effectLst/>
                        <a:latin typeface="Arial" panose="020B0604020202020204" pitchFamily="34" charset="0"/>
                        <a:cs typeface="Arial" panose="020B0604020202020204" pitchFamily="34" charset="0"/>
                      </a:endParaRPr>
                    </a:p>
                  </a:txBody>
                  <a:tcPr marL="9525" marR="9525" marT="9525" marB="0" anchor="b">
                    <a:solidFill>
                      <a:srgbClr val="FF0000"/>
                    </a:solidFill>
                  </a:tcPr>
                </a:tc>
                <a:extLst>
                  <a:ext uri="{0D108BD9-81ED-4DB2-BD59-A6C34878D82A}">
                    <a16:rowId xmlns:a16="http://schemas.microsoft.com/office/drawing/2014/main" val="3196696396"/>
                  </a:ext>
                </a:extLst>
              </a:tr>
              <a:tr h="190500">
                <a:tc>
                  <a:txBody>
                    <a:bodyPr/>
                    <a:lstStyle/>
                    <a:p>
                      <a:pPr algn="l" fontAlgn="b"/>
                      <a:r>
                        <a:rPr lang="en-GB" sz="1400" u="none" strike="noStrike">
                          <a:effectLst/>
                        </a:rPr>
                        <a:t>Van drivers</a:t>
                      </a:r>
                      <a:endParaRPr lang="en-GB" sz="1400" b="0" i="0" u="none" strike="noStrike">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400" u="none" strike="noStrike">
                          <a:effectLst/>
                        </a:rPr>
                        <a:t>2,317</a:t>
                      </a:r>
                      <a:endParaRPr lang="en-GB" sz="1400" b="0" i="0" u="none" strike="noStrike">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400" u="none" strike="noStrike" dirty="0">
                          <a:effectLst/>
                        </a:rPr>
                        <a:t>Medium Risk</a:t>
                      </a:r>
                      <a:endParaRPr lang="en-GB" sz="1400" b="0" i="0" u="none" strike="noStrike" dirty="0">
                        <a:effectLst/>
                        <a:latin typeface="Arial" panose="020B0604020202020204" pitchFamily="34" charset="0"/>
                        <a:cs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650792684"/>
                  </a:ext>
                </a:extLst>
              </a:tr>
              <a:tr h="190500">
                <a:tc>
                  <a:txBody>
                    <a:bodyPr/>
                    <a:lstStyle/>
                    <a:p>
                      <a:pPr algn="l" fontAlgn="b"/>
                      <a:r>
                        <a:rPr lang="en-GB" sz="1400" u="none" strike="noStrike">
                          <a:effectLst/>
                        </a:rPr>
                        <a:t>IT business analysts, architects and systems designers</a:t>
                      </a:r>
                      <a:endParaRPr lang="en-GB" sz="1400" b="0" i="0" u="none" strike="noStrike">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400" u="none" strike="noStrike">
                          <a:effectLst/>
                        </a:rPr>
                        <a:t>2,254</a:t>
                      </a:r>
                      <a:endParaRPr lang="en-GB" sz="1400" b="0" i="0" u="none" strike="noStrike">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400" b="1" u="none" strike="noStrike" dirty="0">
                          <a:effectLst/>
                        </a:rPr>
                        <a:t>Low Risk</a:t>
                      </a:r>
                      <a:endParaRPr lang="en-GB" sz="1400" b="1" i="0" u="none" strike="noStrike" dirty="0">
                        <a:effectLst/>
                        <a:latin typeface="Arial" panose="020B0604020202020204" pitchFamily="34" charset="0"/>
                        <a:cs typeface="Arial" panose="020B0604020202020204" pitchFamily="34" charset="0"/>
                      </a:endParaRPr>
                    </a:p>
                  </a:txBody>
                  <a:tcPr marL="9525" marR="9525" marT="9525" marB="0" anchor="b">
                    <a:solidFill>
                      <a:schemeClr val="accent3"/>
                    </a:solidFill>
                  </a:tcPr>
                </a:tc>
                <a:extLst>
                  <a:ext uri="{0D108BD9-81ED-4DB2-BD59-A6C34878D82A}">
                    <a16:rowId xmlns:a16="http://schemas.microsoft.com/office/drawing/2014/main" val="3193892512"/>
                  </a:ext>
                </a:extLst>
              </a:tr>
              <a:tr h="190500">
                <a:tc>
                  <a:txBody>
                    <a:bodyPr/>
                    <a:lstStyle/>
                    <a:p>
                      <a:pPr algn="l" fontAlgn="b"/>
                      <a:r>
                        <a:rPr lang="en-GB" sz="1400" u="none" strike="noStrike" dirty="0">
                          <a:effectLst/>
                        </a:rPr>
                        <a:t>Teaching and other educational professionals</a:t>
                      </a:r>
                      <a:endParaRPr lang="en-GB" sz="1400" b="0" i="0" u="none" strike="noStrike" dirty="0">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400" u="none" strike="noStrike">
                          <a:effectLst/>
                        </a:rPr>
                        <a:t>2,130</a:t>
                      </a:r>
                      <a:endParaRPr lang="en-GB" sz="1400" b="0" i="0" u="none" strike="noStrike">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400" b="1" u="none" strike="noStrike" dirty="0">
                          <a:effectLst/>
                        </a:rPr>
                        <a:t>Low Risk</a:t>
                      </a:r>
                      <a:endParaRPr lang="en-GB" sz="1400" b="1" i="0" u="none" strike="noStrike" dirty="0">
                        <a:effectLst/>
                        <a:latin typeface="Arial" panose="020B0604020202020204" pitchFamily="34" charset="0"/>
                        <a:cs typeface="Arial" panose="020B0604020202020204" pitchFamily="34" charset="0"/>
                      </a:endParaRPr>
                    </a:p>
                  </a:txBody>
                  <a:tcPr marL="9525" marR="9525" marT="9525" marB="0" anchor="b">
                    <a:solidFill>
                      <a:schemeClr val="accent3"/>
                    </a:solidFill>
                  </a:tcPr>
                </a:tc>
                <a:extLst>
                  <a:ext uri="{0D108BD9-81ED-4DB2-BD59-A6C34878D82A}">
                    <a16:rowId xmlns:a16="http://schemas.microsoft.com/office/drawing/2014/main" val="870425170"/>
                  </a:ext>
                </a:extLst>
              </a:tr>
              <a:tr h="190500">
                <a:tc>
                  <a:txBody>
                    <a:bodyPr/>
                    <a:lstStyle/>
                    <a:p>
                      <a:pPr algn="l" fontAlgn="b"/>
                      <a:r>
                        <a:rPr lang="en-GB" sz="1400" u="none" strike="noStrike">
                          <a:effectLst/>
                        </a:rPr>
                        <a:t>IT user support technicians</a:t>
                      </a:r>
                      <a:endParaRPr lang="en-GB" sz="1400" b="0" i="0" u="none" strike="noStrike">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400" u="none" strike="noStrike">
                          <a:effectLst/>
                        </a:rPr>
                        <a:t>2,078</a:t>
                      </a:r>
                      <a:endParaRPr lang="en-GB" sz="1400" b="0" i="0" u="none" strike="noStrike">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400" u="none" strike="noStrike" dirty="0">
                          <a:effectLst/>
                        </a:rPr>
                        <a:t>Medium Risk</a:t>
                      </a:r>
                      <a:endParaRPr lang="en-GB" sz="1400" b="0" i="0" u="none" strike="noStrike" dirty="0">
                        <a:effectLst/>
                        <a:latin typeface="Arial" panose="020B0604020202020204" pitchFamily="34" charset="0"/>
                        <a:cs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3434043800"/>
                  </a:ext>
                </a:extLst>
              </a:tr>
              <a:tr h="190500">
                <a:tc>
                  <a:txBody>
                    <a:bodyPr/>
                    <a:lstStyle/>
                    <a:p>
                      <a:pPr algn="l" fontAlgn="b"/>
                      <a:r>
                        <a:rPr lang="en-GB" sz="1400" u="none" strike="noStrike">
                          <a:effectLst/>
                        </a:rPr>
                        <a:t>Marketing associate professionals</a:t>
                      </a:r>
                      <a:endParaRPr lang="en-GB" sz="1400" b="0" i="0" u="none" strike="noStrike">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400" u="none" strike="noStrike" dirty="0">
                          <a:effectLst/>
                        </a:rPr>
                        <a:t>1,978</a:t>
                      </a:r>
                      <a:endParaRPr lang="en-GB" sz="1400" b="0" i="0" u="none" strike="noStrike" dirty="0">
                        <a:effectLst/>
                        <a:latin typeface="Arial" panose="020B0604020202020204" pitchFamily="34" charset="0"/>
                        <a:cs typeface="Arial" panose="020B0604020202020204" pitchFamily="34" charset="0"/>
                      </a:endParaRPr>
                    </a:p>
                  </a:txBody>
                  <a:tcPr marL="9525" marR="9525" marT="9525" marB="0" anchor="b"/>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GB" sz="1400" b="1" u="none" strike="noStrike" dirty="0">
                          <a:effectLst/>
                        </a:rPr>
                        <a:t>Low Risk</a:t>
                      </a:r>
                      <a:endParaRPr lang="en-GB" sz="1400" b="0" i="0" u="none" strike="noStrike" dirty="0">
                        <a:effectLst/>
                        <a:latin typeface="Arial" panose="020B0604020202020204" pitchFamily="34" charset="0"/>
                        <a:cs typeface="Arial" panose="020B0604020202020204" pitchFamily="34" charset="0"/>
                      </a:endParaRPr>
                    </a:p>
                  </a:txBody>
                  <a:tcPr marL="9525" marR="9525" marT="9525" marB="0" anchor="b">
                    <a:solidFill>
                      <a:schemeClr val="accent3"/>
                    </a:solidFill>
                  </a:tcPr>
                </a:tc>
                <a:extLst>
                  <a:ext uri="{0D108BD9-81ED-4DB2-BD59-A6C34878D82A}">
                    <a16:rowId xmlns:a16="http://schemas.microsoft.com/office/drawing/2014/main" val="2175034563"/>
                  </a:ext>
                </a:extLst>
              </a:tr>
            </a:tbl>
          </a:graphicData>
        </a:graphic>
      </p:graphicFrame>
      <p:sp>
        <p:nvSpPr>
          <p:cNvPr id="4" name="TextBox 3">
            <a:extLst>
              <a:ext uri="{FF2B5EF4-FFF2-40B4-BE49-F238E27FC236}">
                <a16:creationId xmlns:a16="http://schemas.microsoft.com/office/drawing/2014/main" id="{4F1A9A84-3D85-4147-A19A-961CFCC228BC}"/>
              </a:ext>
            </a:extLst>
          </p:cNvPr>
          <p:cNvSpPr txBox="1"/>
          <p:nvPr/>
        </p:nvSpPr>
        <p:spPr>
          <a:xfrm>
            <a:off x="2328695" y="6231733"/>
            <a:ext cx="1487607" cy="338554"/>
          </a:xfrm>
          <a:prstGeom prst="rect">
            <a:avLst/>
          </a:prstGeom>
          <a:noFill/>
        </p:spPr>
        <p:txBody>
          <a:bodyPr wrap="square" rtlCol="0">
            <a:spAutoFit/>
          </a:bodyPr>
          <a:lstStyle/>
          <a:p>
            <a:r>
              <a:rPr lang="en-GB" sz="800" dirty="0"/>
              <a:t>Source: Labour Insight 19/9/19</a:t>
            </a:r>
          </a:p>
          <a:p>
            <a:endParaRPr lang="en-GB" sz="800" dirty="0"/>
          </a:p>
        </p:txBody>
      </p:sp>
    </p:spTree>
    <p:extLst>
      <p:ext uri="{BB962C8B-B14F-4D97-AF65-F5344CB8AC3E}">
        <p14:creationId xmlns:p14="http://schemas.microsoft.com/office/powerpoint/2010/main" val="1236591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17A9F52-6DC1-4A3B-8CA6-154C13F69574}"/>
              </a:ext>
            </a:extLst>
          </p:cNvPr>
          <p:cNvSpPr txBox="1"/>
          <p:nvPr/>
        </p:nvSpPr>
        <p:spPr>
          <a:xfrm>
            <a:off x="149640" y="150960"/>
            <a:ext cx="8666922" cy="830997"/>
          </a:xfrm>
          <a:prstGeom prst="rect">
            <a:avLst/>
          </a:prstGeom>
          <a:noFill/>
        </p:spPr>
        <p:txBody>
          <a:bodyPr wrap="square" rtlCol="0">
            <a:spAutoFit/>
          </a:bodyPr>
          <a:lstStyle/>
          <a:p>
            <a:r>
              <a:rPr lang="en-GB" sz="2400" b="1" dirty="0">
                <a:solidFill>
                  <a:srgbClr val="009CA3"/>
                </a:solidFill>
                <a:latin typeface="Arial" panose="020B0604020202020204" pitchFamily="34" charset="0"/>
                <a:cs typeface="Arial" panose="020B0604020202020204" pitchFamily="34" charset="0"/>
              </a:rPr>
              <a:t> </a:t>
            </a:r>
            <a:r>
              <a:rPr lang="en-GB" sz="2400" b="1" dirty="0">
                <a:solidFill>
                  <a:srgbClr val="00969D"/>
                </a:solidFill>
                <a:latin typeface="HelveticaNeue MediumCond" pitchFamily="34" charset="0"/>
              </a:rPr>
              <a:t>What Technical/Vocational Skills are Employers Seeking?</a:t>
            </a:r>
          </a:p>
          <a:p>
            <a:endParaRPr lang="en-GB" sz="2400" b="1" dirty="0">
              <a:solidFill>
                <a:srgbClr val="009CA3"/>
              </a:solidFill>
              <a:latin typeface="Arial" panose="020B0604020202020204" pitchFamily="34" charset="0"/>
              <a:cs typeface="Arial" panose="020B0604020202020204" pitchFamily="34" charset="0"/>
            </a:endParaRPr>
          </a:p>
        </p:txBody>
      </p:sp>
      <p:graphicFrame>
        <p:nvGraphicFramePr>
          <p:cNvPr id="3" name="Chart 2">
            <a:extLst>
              <a:ext uri="{FF2B5EF4-FFF2-40B4-BE49-F238E27FC236}">
                <a16:creationId xmlns:a16="http://schemas.microsoft.com/office/drawing/2014/main" id="{6E6F1BE4-8A8A-4F89-9E5A-C14B0A0DC63E}"/>
              </a:ext>
            </a:extLst>
          </p:cNvPr>
          <p:cNvGraphicFramePr>
            <a:graphicFrameLocks/>
          </p:cNvGraphicFramePr>
          <p:nvPr>
            <p:extLst>
              <p:ext uri="{D42A27DB-BD31-4B8C-83A1-F6EECF244321}">
                <p14:modId xmlns:p14="http://schemas.microsoft.com/office/powerpoint/2010/main" val="3967691511"/>
              </p:ext>
            </p:extLst>
          </p:nvPr>
        </p:nvGraphicFramePr>
        <p:xfrm>
          <a:off x="238539" y="762001"/>
          <a:ext cx="8666922" cy="5416062"/>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Rounded Corners 3">
            <a:extLst>
              <a:ext uri="{FF2B5EF4-FFF2-40B4-BE49-F238E27FC236}">
                <a16:creationId xmlns:a16="http://schemas.microsoft.com/office/drawing/2014/main" id="{5732D1AB-9D92-4FFC-99AC-5ABBFA7B84E6}"/>
              </a:ext>
            </a:extLst>
          </p:cNvPr>
          <p:cNvSpPr/>
          <p:nvPr/>
        </p:nvSpPr>
        <p:spPr>
          <a:xfrm>
            <a:off x="4572000" y="1194151"/>
            <a:ext cx="4060398" cy="1043354"/>
          </a:xfrm>
          <a:prstGeom prst="roundRect">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Customer Service/Contact Appears in over 20% of Job Postings </a:t>
            </a:r>
          </a:p>
        </p:txBody>
      </p:sp>
      <p:sp>
        <p:nvSpPr>
          <p:cNvPr id="5" name="TextBox 4">
            <a:extLst>
              <a:ext uri="{FF2B5EF4-FFF2-40B4-BE49-F238E27FC236}">
                <a16:creationId xmlns:a16="http://schemas.microsoft.com/office/drawing/2014/main" id="{EACEE9B5-DD32-47F0-984A-7370C520EEE9}"/>
              </a:ext>
            </a:extLst>
          </p:cNvPr>
          <p:cNvSpPr txBox="1"/>
          <p:nvPr/>
        </p:nvSpPr>
        <p:spPr>
          <a:xfrm>
            <a:off x="2328695" y="6231733"/>
            <a:ext cx="1487607" cy="338554"/>
          </a:xfrm>
          <a:prstGeom prst="rect">
            <a:avLst/>
          </a:prstGeom>
          <a:noFill/>
        </p:spPr>
        <p:txBody>
          <a:bodyPr wrap="square" rtlCol="0">
            <a:spAutoFit/>
          </a:bodyPr>
          <a:lstStyle/>
          <a:p>
            <a:r>
              <a:rPr lang="en-GB" sz="800" dirty="0"/>
              <a:t>Source: Labour Insight 19/9/19</a:t>
            </a:r>
          </a:p>
          <a:p>
            <a:endParaRPr lang="en-GB" sz="800" dirty="0"/>
          </a:p>
        </p:txBody>
      </p:sp>
    </p:spTree>
    <p:extLst>
      <p:ext uri="{BB962C8B-B14F-4D97-AF65-F5344CB8AC3E}">
        <p14:creationId xmlns:p14="http://schemas.microsoft.com/office/powerpoint/2010/main" val="408916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F1548C-49BC-467B-B01F-FB7B80F7ABD2}"/>
              </a:ext>
            </a:extLst>
          </p:cNvPr>
          <p:cNvSpPr txBox="1"/>
          <p:nvPr/>
        </p:nvSpPr>
        <p:spPr>
          <a:xfrm>
            <a:off x="257817" y="82724"/>
            <a:ext cx="8696349" cy="461665"/>
          </a:xfrm>
          <a:prstGeom prst="rect">
            <a:avLst/>
          </a:prstGeom>
          <a:noFill/>
        </p:spPr>
        <p:txBody>
          <a:bodyPr wrap="square" rtlCol="0">
            <a:spAutoFit/>
          </a:bodyPr>
          <a:lstStyle/>
          <a:p>
            <a:r>
              <a:rPr lang="en-GB" sz="2400" b="1" dirty="0">
                <a:solidFill>
                  <a:srgbClr val="009CA3"/>
                </a:solidFill>
                <a:latin typeface="Arial" panose="020B0604020202020204" pitchFamily="34" charset="0"/>
                <a:cs typeface="Arial" panose="020B0604020202020204" pitchFamily="34" charset="0"/>
              </a:rPr>
              <a:t>Pathways</a:t>
            </a:r>
          </a:p>
        </p:txBody>
      </p:sp>
      <p:grpSp>
        <p:nvGrpSpPr>
          <p:cNvPr id="5" name="Group 4">
            <a:extLst>
              <a:ext uri="{FF2B5EF4-FFF2-40B4-BE49-F238E27FC236}">
                <a16:creationId xmlns:a16="http://schemas.microsoft.com/office/drawing/2014/main" id="{A72D9ADB-2129-42B3-8D22-B721D4B00842}"/>
              </a:ext>
            </a:extLst>
          </p:cNvPr>
          <p:cNvGrpSpPr/>
          <p:nvPr/>
        </p:nvGrpSpPr>
        <p:grpSpPr>
          <a:xfrm>
            <a:off x="175388" y="4117335"/>
            <a:ext cx="3228209" cy="1469360"/>
            <a:chOff x="175388" y="3885683"/>
            <a:chExt cx="3228209" cy="1469360"/>
          </a:xfrm>
        </p:grpSpPr>
        <p:pic>
          <p:nvPicPr>
            <p:cNvPr id="6" name="Picture 5">
              <a:extLst>
                <a:ext uri="{FF2B5EF4-FFF2-40B4-BE49-F238E27FC236}">
                  <a16:creationId xmlns:a16="http://schemas.microsoft.com/office/drawing/2014/main" id="{9520AEDF-4861-46CC-B1CD-29E1405D45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050" y="4093434"/>
              <a:ext cx="1261609" cy="1261609"/>
            </a:xfrm>
            <a:prstGeom prst="rect">
              <a:avLst/>
            </a:prstGeom>
          </p:spPr>
        </p:pic>
        <p:pic>
          <p:nvPicPr>
            <p:cNvPr id="7" name="Picture 6">
              <a:extLst>
                <a:ext uri="{FF2B5EF4-FFF2-40B4-BE49-F238E27FC236}">
                  <a16:creationId xmlns:a16="http://schemas.microsoft.com/office/drawing/2014/main" id="{8D93C101-4E4E-46D0-AE2D-70653CF530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988" y="4093434"/>
              <a:ext cx="1261609" cy="1261609"/>
            </a:xfrm>
            <a:prstGeom prst="rect">
              <a:avLst/>
            </a:prstGeom>
          </p:spPr>
        </p:pic>
        <p:sp>
          <p:nvSpPr>
            <p:cNvPr id="8" name="TextBox 7">
              <a:extLst>
                <a:ext uri="{FF2B5EF4-FFF2-40B4-BE49-F238E27FC236}">
                  <a16:creationId xmlns:a16="http://schemas.microsoft.com/office/drawing/2014/main" id="{BFD52AED-9442-4E9C-86E9-B23A1614BFB7}"/>
                </a:ext>
              </a:extLst>
            </p:cNvPr>
            <p:cNvSpPr txBox="1"/>
            <p:nvPr/>
          </p:nvSpPr>
          <p:spPr>
            <a:xfrm>
              <a:off x="1346488" y="3885683"/>
              <a:ext cx="694421"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GCSE</a:t>
              </a:r>
            </a:p>
          </p:txBody>
        </p:sp>
        <p:sp>
          <p:nvSpPr>
            <p:cNvPr id="9" name="TextBox 8">
              <a:extLst>
                <a:ext uri="{FF2B5EF4-FFF2-40B4-BE49-F238E27FC236}">
                  <a16:creationId xmlns:a16="http://schemas.microsoft.com/office/drawing/2014/main" id="{F6D4249D-6667-4202-B2FD-80370122AB12}"/>
                </a:ext>
              </a:extLst>
            </p:cNvPr>
            <p:cNvSpPr txBox="1"/>
            <p:nvPr/>
          </p:nvSpPr>
          <p:spPr>
            <a:xfrm>
              <a:off x="2257474" y="3885684"/>
              <a:ext cx="1075423"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Vocational</a:t>
              </a:r>
            </a:p>
          </p:txBody>
        </p:sp>
        <p:sp>
          <p:nvSpPr>
            <p:cNvPr id="10" name="TextBox 9">
              <a:extLst>
                <a:ext uri="{FF2B5EF4-FFF2-40B4-BE49-F238E27FC236}">
                  <a16:creationId xmlns:a16="http://schemas.microsoft.com/office/drawing/2014/main" id="{322F683A-3626-48D5-BB81-65A612C60571}"/>
                </a:ext>
              </a:extLst>
            </p:cNvPr>
            <p:cNvSpPr txBox="1"/>
            <p:nvPr/>
          </p:nvSpPr>
          <p:spPr>
            <a:xfrm>
              <a:off x="175388" y="4873917"/>
              <a:ext cx="774571" cy="369332"/>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14-16</a:t>
              </a:r>
            </a:p>
          </p:txBody>
        </p:sp>
      </p:grpSp>
      <p:grpSp>
        <p:nvGrpSpPr>
          <p:cNvPr id="44" name="Group 43">
            <a:extLst>
              <a:ext uri="{FF2B5EF4-FFF2-40B4-BE49-F238E27FC236}">
                <a16:creationId xmlns:a16="http://schemas.microsoft.com/office/drawing/2014/main" id="{2C1B1111-BBBB-4D38-B1CA-E501FE448287}"/>
              </a:ext>
            </a:extLst>
          </p:cNvPr>
          <p:cNvGrpSpPr/>
          <p:nvPr/>
        </p:nvGrpSpPr>
        <p:grpSpPr>
          <a:xfrm>
            <a:off x="196834" y="2347571"/>
            <a:ext cx="6409920" cy="1766351"/>
            <a:chOff x="196834" y="1988700"/>
            <a:chExt cx="6409920" cy="1766351"/>
          </a:xfrm>
        </p:grpSpPr>
        <p:pic>
          <p:nvPicPr>
            <p:cNvPr id="43" name="Picture 42">
              <a:extLst>
                <a:ext uri="{FF2B5EF4-FFF2-40B4-BE49-F238E27FC236}">
                  <a16:creationId xmlns:a16="http://schemas.microsoft.com/office/drawing/2014/main" id="{2B9D03D7-B079-46DD-90B2-9E0EE9C9E564}"/>
                </a:ext>
              </a:extLst>
            </p:cNvPr>
            <p:cNvPicPr>
              <a:picLocks noChangeAspect="1"/>
            </p:cNvPicPr>
            <p:nvPr/>
          </p:nvPicPr>
          <p:blipFill>
            <a:blip r:embed="rId4"/>
            <a:stretch>
              <a:fillRect/>
            </a:stretch>
          </p:blipFill>
          <p:spPr>
            <a:xfrm>
              <a:off x="598491" y="2151095"/>
              <a:ext cx="1756052" cy="598348"/>
            </a:xfrm>
            <a:prstGeom prst="rect">
              <a:avLst/>
            </a:prstGeom>
          </p:spPr>
        </p:pic>
        <p:grpSp>
          <p:nvGrpSpPr>
            <p:cNvPr id="11" name="Group 10">
              <a:extLst>
                <a:ext uri="{FF2B5EF4-FFF2-40B4-BE49-F238E27FC236}">
                  <a16:creationId xmlns:a16="http://schemas.microsoft.com/office/drawing/2014/main" id="{7B2BE22A-12C1-4A94-AA80-7BC341F2E15A}"/>
                </a:ext>
              </a:extLst>
            </p:cNvPr>
            <p:cNvGrpSpPr/>
            <p:nvPr/>
          </p:nvGrpSpPr>
          <p:grpSpPr>
            <a:xfrm>
              <a:off x="196834" y="1988700"/>
              <a:ext cx="6409920" cy="1766351"/>
              <a:chOff x="196834" y="2040456"/>
              <a:chExt cx="6409920" cy="1766351"/>
            </a:xfrm>
          </p:grpSpPr>
          <p:pic>
            <p:nvPicPr>
              <p:cNvPr id="13" name="Picture 12">
                <a:extLst>
                  <a:ext uri="{FF2B5EF4-FFF2-40B4-BE49-F238E27FC236}">
                    <a16:creationId xmlns:a16="http://schemas.microsoft.com/office/drawing/2014/main" id="{22A91521-4B20-48D5-BA5B-4753A3960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050" y="2545197"/>
                <a:ext cx="1261610" cy="1261610"/>
              </a:xfrm>
              <a:prstGeom prst="rect">
                <a:avLst/>
              </a:prstGeom>
              <a:noFill/>
            </p:spPr>
          </p:pic>
          <p:pic>
            <p:nvPicPr>
              <p:cNvPr id="14" name="Picture 13">
                <a:extLst>
                  <a:ext uri="{FF2B5EF4-FFF2-40B4-BE49-F238E27FC236}">
                    <a16:creationId xmlns:a16="http://schemas.microsoft.com/office/drawing/2014/main" id="{F1AEB934-9C20-4E44-A4EA-36E1F055B9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988" y="2545197"/>
                <a:ext cx="1261609" cy="1261609"/>
              </a:xfrm>
              <a:prstGeom prst="rect">
                <a:avLst/>
              </a:prstGeom>
            </p:spPr>
          </p:pic>
          <p:pic>
            <p:nvPicPr>
              <p:cNvPr id="15" name="Picture 14">
                <a:extLst>
                  <a:ext uri="{FF2B5EF4-FFF2-40B4-BE49-F238E27FC236}">
                    <a16:creationId xmlns:a16="http://schemas.microsoft.com/office/drawing/2014/main" id="{44223CE4-CD7D-4E5F-B52F-D196CD81A8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1001" y="2545197"/>
                <a:ext cx="1261609" cy="1261609"/>
              </a:xfrm>
              <a:prstGeom prst="rect">
                <a:avLst/>
              </a:prstGeom>
            </p:spPr>
          </p:pic>
          <p:pic>
            <p:nvPicPr>
              <p:cNvPr id="16" name="Picture 15">
                <a:extLst>
                  <a:ext uri="{FF2B5EF4-FFF2-40B4-BE49-F238E27FC236}">
                    <a16:creationId xmlns:a16="http://schemas.microsoft.com/office/drawing/2014/main" id="{D0885A68-0FF8-4334-91A6-5B80D1E4E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2939" y="2545197"/>
                <a:ext cx="1261609" cy="1261609"/>
              </a:xfrm>
              <a:prstGeom prst="rect">
                <a:avLst/>
              </a:prstGeom>
            </p:spPr>
          </p:pic>
          <p:pic>
            <p:nvPicPr>
              <p:cNvPr id="17" name="Picture 16">
                <a:extLst>
                  <a:ext uri="{FF2B5EF4-FFF2-40B4-BE49-F238E27FC236}">
                    <a16:creationId xmlns:a16="http://schemas.microsoft.com/office/drawing/2014/main" id="{5D09AABF-E20C-4101-AA5B-75B457176B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5145" y="2545196"/>
                <a:ext cx="1261609" cy="1261609"/>
              </a:xfrm>
              <a:prstGeom prst="rect">
                <a:avLst/>
              </a:prstGeom>
            </p:spPr>
          </p:pic>
          <p:pic>
            <p:nvPicPr>
              <p:cNvPr id="18" name="Picture 17">
                <a:extLst>
                  <a:ext uri="{FF2B5EF4-FFF2-40B4-BE49-F238E27FC236}">
                    <a16:creationId xmlns:a16="http://schemas.microsoft.com/office/drawing/2014/main" id="{1BE3751E-071F-4901-94A3-33C2D4236F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3997" y="2238456"/>
                <a:ext cx="960228" cy="315768"/>
              </a:xfrm>
              <a:prstGeom prst="rect">
                <a:avLst/>
              </a:prstGeom>
            </p:spPr>
          </p:pic>
          <p:sp>
            <p:nvSpPr>
              <p:cNvPr id="19" name="TextBox 18">
                <a:extLst>
                  <a:ext uri="{FF2B5EF4-FFF2-40B4-BE49-F238E27FC236}">
                    <a16:creationId xmlns:a16="http://schemas.microsoft.com/office/drawing/2014/main" id="{A267900F-4983-4A93-AB80-D61CA5AE5A1F}"/>
                  </a:ext>
                </a:extLst>
              </p:cNvPr>
              <p:cNvSpPr txBox="1"/>
              <p:nvPr/>
            </p:nvSpPr>
            <p:spPr>
              <a:xfrm>
                <a:off x="2377426" y="2308037"/>
                <a:ext cx="83067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A-Level</a:t>
                </a:r>
              </a:p>
            </p:txBody>
          </p:sp>
          <p:sp>
            <p:nvSpPr>
              <p:cNvPr id="20" name="TextBox 19">
                <a:extLst>
                  <a:ext uri="{FF2B5EF4-FFF2-40B4-BE49-F238E27FC236}">
                    <a16:creationId xmlns:a16="http://schemas.microsoft.com/office/drawing/2014/main" id="{54C96AA3-4F4D-4DDE-BE87-A565237A4DC4}"/>
                  </a:ext>
                </a:extLst>
              </p:cNvPr>
              <p:cNvSpPr txBox="1"/>
              <p:nvPr/>
            </p:nvSpPr>
            <p:spPr>
              <a:xfrm>
                <a:off x="3320175" y="2040456"/>
                <a:ext cx="1080286" cy="646331"/>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Vocational/</a:t>
                </a:r>
              </a:p>
              <a:p>
                <a:pPr algn="ctr"/>
                <a:r>
                  <a:rPr lang="en-GB" sz="1200" b="1" dirty="0">
                    <a:latin typeface="Arial" panose="020B0604020202020204" pitchFamily="34" charset="0"/>
                    <a:cs typeface="Arial" panose="020B0604020202020204" pitchFamily="34" charset="0"/>
                  </a:rPr>
                  <a:t>Technical/ T-Level</a:t>
                </a:r>
              </a:p>
            </p:txBody>
          </p:sp>
          <p:sp>
            <p:nvSpPr>
              <p:cNvPr id="21" name="TextBox 20">
                <a:extLst>
                  <a:ext uri="{FF2B5EF4-FFF2-40B4-BE49-F238E27FC236}">
                    <a16:creationId xmlns:a16="http://schemas.microsoft.com/office/drawing/2014/main" id="{C0F3C98C-30DB-447C-8A93-9E9BAA45D6C4}"/>
                  </a:ext>
                </a:extLst>
              </p:cNvPr>
              <p:cNvSpPr txBox="1"/>
              <p:nvPr/>
            </p:nvSpPr>
            <p:spPr>
              <a:xfrm>
                <a:off x="4375011" y="2199542"/>
                <a:ext cx="1037463" cy="461665"/>
              </a:xfrm>
              <a:prstGeom prst="rect">
                <a:avLst/>
              </a:prstGeom>
              <a:noFill/>
            </p:spPr>
            <p:txBody>
              <a:bodyPr wrap="none" rtlCol="0">
                <a:spAutoFit/>
              </a:bodyPr>
              <a:lstStyle/>
              <a:p>
                <a:pPr algn="ctr"/>
                <a:r>
                  <a:rPr lang="en-GB" sz="1200" b="1" dirty="0">
                    <a:latin typeface="Arial" panose="020B0604020202020204" pitchFamily="34" charset="0"/>
                    <a:cs typeface="Arial" panose="020B0604020202020204" pitchFamily="34" charset="0"/>
                  </a:rPr>
                  <a:t>Study</a:t>
                </a:r>
              </a:p>
              <a:p>
                <a:pPr algn="ctr"/>
                <a:r>
                  <a:rPr lang="en-GB" sz="1200" b="1" dirty="0">
                    <a:latin typeface="Arial" panose="020B0604020202020204" pitchFamily="34" charset="0"/>
                    <a:cs typeface="Arial" panose="020B0604020202020204" pitchFamily="34" charset="0"/>
                  </a:rPr>
                  <a:t>Programme</a:t>
                </a:r>
              </a:p>
            </p:txBody>
          </p:sp>
          <p:sp>
            <p:nvSpPr>
              <p:cNvPr id="22" name="TextBox 21">
                <a:extLst>
                  <a:ext uri="{FF2B5EF4-FFF2-40B4-BE49-F238E27FC236}">
                    <a16:creationId xmlns:a16="http://schemas.microsoft.com/office/drawing/2014/main" id="{A15538D5-E3FB-428E-A2B9-E600BA11A8D0}"/>
                  </a:ext>
                </a:extLst>
              </p:cNvPr>
              <p:cNvSpPr txBox="1"/>
              <p:nvPr/>
            </p:nvSpPr>
            <p:spPr>
              <a:xfrm>
                <a:off x="196834" y="3281223"/>
                <a:ext cx="575799" cy="369332"/>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+16</a:t>
                </a:r>
              </a:p>
            </p:txBody>
          </p:sp>
        </p:grpSp>
      </p:grpSp>
      <p:grpSp>
        <p:nvGrpSpPr>
          <p:cNvPr id="42" name="Group 41">
            <a:extLst>
              <a:ext uri="{FF2B5EF4-FFF2-40B4-BE49-F238E27FC236}">
                <a16:creationId xmlns:a16="http://schemas.microsoft.com/office/drawing/2014/main" id="{62BA99CF-B2EF-4812-B1B7-85C230F5517C}"/>
              </a:ext>
            </a:extLst>
          </p:cNvPr>
          <p:cNvGrpSpPr/>
          <p:nvPr/>
        </p:nvGrpSpPr>
        <p:grpSpPr>
          <a:xfrm>
            <a:off x="196834" y="560210"/>
            <a:ext cx="5553158" cy="1779216"/>
            <a:chOff x="196834" y="436145"/>
            <a:chExt cx="5553158" cy="1779216"/>
          </a:xfrm>
        </p:grpSpPr>
        <p:pic>
          <p:nvPicPr>
            <p:cNvPr id="41" name="Picture 40">
              <a:extLst>
                <a:ext uri="{FF2B5EF4-FFF2-40B4-BE49-F238E27FC236}">
                  <a16:creationId xmlns:a16="http://schemas.microsoft.com/office/drawing/2014/main" id="{6EF910C3-9CE0-44F1-AD87-6F1AD9CD45AB}"/>
                </a:ext>
              </a:extLst>
            </p:cNvPr>
            <p:cNvPicPr>
              <a:picLocks noChangeAspect="1"/>
            </p:cNvPicPr>
            <p:nvPr/>
          </p:nvPicPr>
          <p:blipFill>
            <a:blip r:embed="rId4"/>
            <a:stretch>
              <a:fillRect/>
            </a:stretch>
          </p:blipFill>
          <p:spPr>
            <a:xfrm>
              <a:off x="3993940" y="531985"/>
              <a:ext cx="1756052" cy="598348"/>
            </a:xfrm>
            <a:prstGeom prst="rect">
              <a:avLst/>
            </a:prstGeom>
          </p:spPr>
        </p:pic>
        <p:grpSp>
          <p:nvGrpSpPr>
            <p:cNvPr id="23" name="Group 22">
              <a:extLst>
                <a:ext uri="{FF2B5EF4-FFF2-40B4-BE49-F238E27FC236}">
                  <a16:creationId xmlns:a16="http://schemas.microsoft.com/office/drawing/2014/main" id="{3754EED4-EF5B-4C24-B98B-F27252677421}"/>
                </a:ext>
              </a:extLst>
            </p:cNvPr>
            <p:cNvGrpSpPr/>
            <p:nvPr/>
          </p:nvGrpSpPr>
          <p:grpSpPr>
            <a:xfrm>
              <a:off x="196834" y="436145"/>
              <a:ext cx="5318127" cy="1779216"/>
              <a:chOff x="196834" y="436145"/>
              <a:chExt cx="5318127" cy="1779216"/>
            </a:xfrm>
          </p:grpSpPr>
          <p:pic>
            <p:nvPicPr>
              <p:cNvPr id="24" name="Picture 23">
                <a:extLst>
                  <a:ext uri="{FF2B5EF4-FFF2-40B4-BE49-F238E27FC236}">
                    <a16:creationId xmlns:a16="http://schemas.microsoft.com/office/drawing/2014/main" id="{87939F20-201F-42D8-97CE-902B5C9D0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463" y="953751"/>
                <a:ext cx="1261610" cy="1261610"/>
              </a:xfrm>
              <a:prstGeom prst="rect">
                <a:avLst/>
              </a:prstGeom>
            </p:spPr>
          </p:pic>
          <p:pic>
            <p:nvPicPr>
              <p:cNvPr id="25" name="Picture 24">
                <a:extLst>
                  <a:ext uri="{FF2B5EF4-FFF2-40B4-BE49-F238E27FC236}">
                    <a16:creationId xmlns:a16="http://schemas.microsoft.com/office/drawing/2014/main" id="{8F026F12-F008-4148-864A-10478D348E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2401" y="953751"/>
                <a:ext cx="1261609" cy="1261609"/>
              </a:xfrm>
              <a:prstGeom prst="rect">
                <a:avLst/>
              </a:prstGeom>
            </p:spPr>
          </p:pic>
          <p:pic>
            <p:nvPicPr>
              <p:cNvPr id="27" name="Picture 26">
                <a:extLst>
                  <a:ext uri="{FF2B5EF4-FFF2-40B4-BE49-F238E27FC236}">
                    <a16:creationId xmlns:a16="http://schemas.microsoft.com/office/drawing/2014/main" id="{12021E9C-8F36-47D9-ACBE-A2B5B4F52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1414" y="953751"/>
                <a:ext cx="1261609" cy="1261609"/>
              </a:xfrm>
              <a:prstGeom prst="rect">
                <a:avLst/>
              </a:prstGeom>
            </p:spPr>
          </p:pic>
          <p:pic>
            <p:nvPicPr>
              <p:cNvPr id="28" name="Picture 27">
                <a:extLst>
                  <a:ext uri="{FF2B5EF4-FFF2-40B4-BE49-F238E27FC236}">
                    <a16:creationId xmlns:a16="http://schemas.microsoft.com/office/drawing/2014/main" id="{0DD6D475-57A6-4F8A-A3DD-A46CDBB74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3352" y="953751"/>
                <a:ext cx="1261609" cy="1261609"/>
              </a:xfrm>
              <a:prstGeom prst="rect">
                <a:avLst/>
              </a:prstGeom>
            </p:spPr>
          </p:pic>
          <p:sp>
            <p:nvSpPr>
              <p:cNvPr id="29" name="TextBox 28">
                <a:extLst>
                  <a:ext uri="{FF2B5EF4-FFF2-40B4-BE49-F238E27FC236}">
                    <a16:creationId xmlns:a16="http://schemas.microsoft.com/office/drawing/2014/main" id="{E8B6F43A-27E2-4F00-8540-A2E2DF7B1BD6}"/>
                  </a:ext>
                </a:extLst>
              </p:cNvPr>
              <p:cNvSpPr txBox="1"/>
              <p:nvPr/>
            </p:nvSpPr>
            <p:spPr>
              <a:xfrm>
                <a:off x="3257981" y="436145"/>
                <a:ext cx="1075540" cy="646331"/>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Vocational/Technical/  T-Level</a:t>
                </a:r>
              </a:p>
            </p:txBody>
          </p:sp>
          <p:sp>
            <p:nvSpPr>
              <p:cNvPr id="30" name="TextBox 29">
                <a:extLst>
                  <a:ext uri="{FF2B5EF4-FFF2-40B4-BE49-F238E27FC236}">
                    <a16:creationId xmlns:a16="http://schemas.microsoft.com/office/drawing/2014/main" id="{AD889B04-961D-454E-BE05-7B1D7794F723}"/>
                  </a:ext>
                </a:extLst>
              </p:cNvPr>
              <p:cNvSpPr txBox="1"/>
              <p:nvPr/>
            </p:nvSpPr>
            <p:spPr>
              <a:xfrm>
                <a:off x="1233329" y="656802"/>
                <a:ext cx="930063" cy="461665"/>
              </a:xfrm>
              <a:prstGeom prst="rect">
                <a:avLst/>
              </a:prstGeom>
              <a:noFill/>
            </p:spPr>
            <p:txBody>
              <a:bodyPr wrap="none" rtlCol="0">
                <a:spAutoFit/>
              </a:bodyPr>
              <a:lstStyle/>
              <a:p>
                <a:pPr algn="ctr"/>
                <a:r>
                  <a:rPr lang="en-GB" sz="1200" b="1" dirty="0">
                    <a:latin typeface="Arial" panose="020B0604020202020204" pitchFamily="34" charset="0"/>
                    <a:cs typeface="Arial" panose="020B0604020202020204" pitchFamily="34" charset="0"/>
                  </a:rPr>
                  <a:t>Higher</a:t>
                </a:r>
              </a:p>
              <a:p>
                <a:pPr algn="ctr"/>
                <a:r>
                  <a:rPr lang="en-GB" sz="1200" b="1" dirty="0">
                    <a:latin typeface="Arial" panose="020B0604020202020204" pitchFamily="34" charset="0"/>
                    <a:cs typeface="Arial" panose="020B0604020202020204" pitchFamily="34" charset="0"/>
                  </a:rPr>
                  <a:t>Education</a:t>
                </a:r>
              </a:p>
            </p:txBody>
          </p:sp>
          <p:pic>
            <p:nvPicPr>
              <p:cNvPr id="31" name="Picture 30">
                <a:extLst>
                  <a:ext uri="{FF2B5EF4-FFF2-40B4-BE49-F238E27FC236}">
                    <a16:creationId xmlns:a16="http://schemas.microsoft.com/office/drawing/2014/main" id="{A6888488-4857-43A5-B2DE-754C54BDC6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2420" y="673133"/>
                <a:ext cx="960228" cy="315768"/>
              </a:xfrm>
              <a:prstGeom prst="rect">
                <a:avLst/>
              </a:prstGeom>
            </p:spPr>
          </p:pic>
          <p:sp>
            <p:nvSpPr>
              <p:cNvPr id="32" name="TextBox 31">
                <a:extLst>
                  <a:ext uri="{FF2B5EF4-FFF2-40B4-BE49-F238E27FC236}">
                    <a16:creationId xmlns:a16="http://schemas.microsoft.com/office/drawing/2014/main" id="{042EA597-21A8-468D-94B3-C28D0354F24E}"/>
                  </a:ext>
                </a:extLst>
              </p:cNvPr>
              <p:cNvSpPr txBox="1"/>
              <p:nvPr/>
            </p:nvSpPr>
            <p:spPr>
              <a:xfrm>
                <a:off x="196834" y="1694564"/>
                <a:ext cx="575799" cy="369332"/>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+19</a:t>
                </a:r>
              </a:p>
            </p:txBody>
          </p:sp>
        </p:grpSp>
      </p:grpSp>
      <p:grpSp>
        <p:nvGrpSpPr>
          <p:cNvPr id="33" name="Group 32">
            <a:extLst>
              <a:ext uri="{FF2B5EF4-FFF2-40B4-BE49-F238E27FC236}">
                <a16:creationId xmlns:a16="http://schemas.microsoft.com/office/drawing/2014/main" id="{5A9D74E5-057B-4022-96AC-379AC8998870}"/>
              </a:ext>
            </a:extLst>
          </p:cNvPr>
          <p:cNvGrpSpPr/>
          <p:nvPr/>
        </p:nvGrpSpPr>
        <p:grpSpPr>
          <a:xfrm>
            <a:off x="6780062" y="846029"/>
            <a:ext cx="2261217" cy="2844808"/>
            <a:chOff x="6805146" y="678776"/>
            <a:chExt cx="2261217" cy="2844808"/>
          </a:xfrm>
        </p:grpSpPr>
        <p:sp>
          <p:nvSpPr>
            <p:cNvPr id="34" name="Arrow: Right 33">
              <a:extLst>
                <a:ext uri="{FF2B5EF4-FFF2-40B4-BE49-F238E27FC236}">
                  <a16:creationId xmlns:a16="http://schemas.microsoft.com/office/drawing/2014/main" id="{A4FAF9BC-1C0C-4856-87C3-76B5FA3D12CC}"/>
                </a:ext>
              </a:extLst>
            </p:cNvPr>
            <p:cNvSpPr/>
            <p:nvPr/>
          </p:nvSpPr>
          <p:spPr>
            <a:xfrm>
              <a:off x="6805146" y="1427178"/>
              <a:ext cx="664116" cy="1514956"/>
            </a:xfrm>
            <a:prstGeom prst="rightArrow">
              <a:avLst/>
            </a:prstGeom>
            <a:solidFill>
              <a:srgbClr val="009999"/>
            </a:solidFill>
            <a:ln w="3810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pic>
          <p:nvPicPr>
            <p:cNvPr id="35" name="Picture 34">
              <a:extLst>
                <a:ext uri="{FF2B5EF4-FFF2-40B4-BE49-F238E27FC236}">
                  <a16:creationId xmlns:a16="http://schemas.microsoft.com/office/drawing/2014/main" id="{D8C93BA9-905B-45B7-9E09-B9B1E7954CFF}"/>
                </a:ext>
              </a:extLst>
            </p:cNvPr>
            <p:cNvPicPr>
              <a:picLocks noChangeAspect="1"/>
            </p:cNvPicPr>
            <p:nvPr/>
          </p:nvPicPr>
          <p:blipFill rotWithShape="1">
            <a:blip r:embed="rId3">
              <a:extLst>
                <a:ext uri="{28A0092B-C50C-407E-A947-70E740481C1C}">
                  <a14:useLocalDpi xmlns:a14="http://schemas.microsoft.com/office/drawing/2010/main" val="0"/>
                </a:ext>
              </a:extLst>
            </a:blip>
            <a:srcRect l="20133" r="21950"/>
            <a:stretch/>
          </p:blipFill>
          <p:spPr>
            <a:xfrm>
              <a:off x="7598357" y="988901"/>
              <a:ext cx="1468006" cy="2534683"/>
            </a:xfrm>
            <a:prstGeom prst="rect">
              <a:avLst/>
            </a:prstGeom>
          </p:spPr>
        </p:pic>
        <p:sp>
          <p:nvSpPr>
            <p:cNvPr id="36" name="TextBox 35">
              <a:extLst>
                <a:ext uri="{FF2B5EF4-FFF2-40B4-BE49-F238E27FC236}">
                  <a16:creationId xmlns:a16="http://schemas.microsoft.com/office/drawing/2014/main" id="{D36410AB-60AB-4CC0-87B7-AC8EEE0F276D}"/>
                </a:ext>
              </a:extLst>
            </p:cNvPr>
            <p:cNvSpPr txBox="1"/>
            <p:nvPr/>
          </p:nvSpPr>
          <p:spPr>
            <a:xfrm>
              <a:off x="7598358" y="678776"/>
              <a:ext cx="1355810" cy="523220"/>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Employment &amp; Career</a:t>
              </a:r>
            </a:p>
          </p:txBody>
        </p:sp>
      </p:grpSp>
      <p:sp>
        <p:nvSpPr>
          <p:cNvPr id="39" name="Rectangle: Rounded Corners 38">
            <a:extLst>
              <a:ext uri="{FF2B5EF4-FFF2-40B4-BE49-F238E27FC236}">
                <a16:creationId xmlns:a16="http://schemas.microsoft.com/office/drawing/2014/main" id="{6AE094E9-9AAB-4094-86B9-414F4EAC9D36}"/>
              </a:ext>
            </a:extLst>
          </p:cNvPr>
          <p:cNvSpPr/>
          <p:nvPr/>
        </p:nvSpPr>
        <p:spPr>
          <a:xfrm>
            <a:off x="4163651" y="4583892"/>
            <a:ext cx="3153507" cy="1043354"/>
          </a:xfrm>
          <a:prstGeom prst="roundRect">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No ‘better’ or ‘worse’ pathway just the relevant route for a career </a:t>
            </a:r>
          </a:p>
        </p:txBody>
      </p:sp>
    </p:spTree>
    <p:extLst>
      <p:ext uri="{BB962C8B-B14F-4D97-AF65-F5344CB8AC3E}">
        <p14:creationId xmlns:p14="http://schemas.microsoft.com/office/powerpoint/2010/main" val="117068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fill="hold"/>
                                        <p:tgtEl>
                                          <p:spTgt spid="44"/>
                                        </p:tgtEl>
                                        <p:attrNameLst>
                                          <p:attrName>ppt_x</p:attrName>
                                        </p:attrNameLst>
                                      </p:cBhvr>
                                      <p:tavLst>
                                        <p:tav tm="0">
                                          <p:val>
                                            <p:strVal val="#ppt_x"/>
                                          </p:val>
                                        </p:tav>
                                        <p:tav tm="100000">
                                          <p:val>
                                            <p:strVal val="#ppt_x"/>
                                          </p:val>
                                        </p:tav>
                                      </p:tavLst>
                                    </p:anim>
                                    <p:anim calcmode="lin" valueType="num">
                                      <p:cBhvr additive="base">
                                        <p:cTn id="1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ppt_x"/>
                                          </p:val>
                                        </p:tav>
                                        <p:tav tm="100000">
                                          <p:val>
                                            <p:strVal val="#ppt_x"/>
                                          </p:val>
                                        </p:tav>
                                      </p:tavLst>
                                    </p:anim>
                                    <p:anim calcmode="lin" valueType="num">
                                      <p:cBhvr additive="base">
                                        <p:cTn id="3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F1548C-49BC-467B-B01F-FB7B80F7ABD2}"/>
              </a:ext>
            </a:extLst>
          </p:cNvPr>
          <p:cNvSpPr txBox="1"/>
          <p:nvPr/>
        </p:nvSpPr>
        <p:spPr>
          <a:xfrm>
            <a:off x="257817" y="110014"/>
            <a:ext cx="8696349" cy="461665"/>
          </a:xfrm>
          <a:prstGeom prst="rect">
            <a:avLst/>
          </a:prstGeom>
          <a:noFill/>
        </p:spPr>
        <p:txBody>
          <a:bodyPr wrap="square" rtlCol="0">
            <a:spAutoFit/>
          </a:bodyPr>
          <a:lstStyle/>
          <a:p>
            <a:r>
              <a:rPr lang="en-GB" sz="2400" b="1" dirty="0">
                <a:solidFill>
                  <a:srgbClr val="009CA3"/>
                </a:solidFill>
                <a:latin typeface="Arial" panose="020B0604020202020204" pitchFamily="34" charset="0"/>
                <a:cs typeface="Arial" panose="020B0604020202020204" pitchFamily="34" charset="0"/>
              </a:rPr>
              <a:t>More Information</a:t>
            </a:r>
          </a:p>
        </p:txBody>
      </p:sp>
      <p:sp>
        <p:nvSpPr>
          <p:cNvPr id="38" name="Rectangle 37">
            <a:extLst>
              <a:ext uri="{FF2B5EF4-FFF2-40B4-BE49-F238E27FC236}">
                <a16:creationId xmlns:a16="http://schemas.microsoft.com/office/drawing/2014/main" id="{D0648F77-9763-4CBF-8DA3-74549F4B6D92}"/>
              </a:ext>
            </a:extLst>
          </p:cNvPr>
          <p:cNvSpPr/>
          <p:nvPr/>
        </p:nvSpPr>
        <p:spPr>
          <a:xfrm>
            <a:off x="1328241" y="4662039"/>
            <a:ext cx="2788719" cy="461665"/>
          </a:xfrm>
          <a:prstGeom prst="rect">
            <a:avLst/>
          </a:prstGeom>
        </p:spPr>
        <p:txBody>
          <a:bodyPr wrap="square">
            <a:spAutoFit/>
          </a:bodyPr>
          <a:lstStyle/>
          <a:p>
            <a:pPr>
              <a:spcAft>
                <a:spcPts val="600"/>
              </a:spcAft>
              <a:buClr>
                <a:schemeClr val="accent3"/>
              </a:buClr>
            </a:pPr>
            <a:r>
              <a:rPr lang="en-GB" sz="2400" dirty="0">
                <a:latin typeface="Arial" panose="020B0604020202020204" pitchFamily="34" charset="0"/>
                <a:cs typeface="Arial" panose="020B0604020202020204" pitchFamily="34" charset="0"/>
                <a:hlinkClick r:id="rId3"/>
              </a:rPr>
              <a:t>www.semlep.com</a:t>
            </a:r>
            <a:endParaRPr lang="en-GB" sz="24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17E1C93-EB03-4F97-8306-8BF88CF28DCB}"/>
              </a:ext>
            </a:extLst>
          </p:cNvPr>
          <p:cNvPicPr>
            <a:picLocks noChangeAspect="1"/>
          </p:cNvPicPr>
          <p:nvPr/>
        </p:nvPicPr>
        <p:blipFill rotWithShape="1">
          <a:blip r:embed="rId4"/>
          <a:srcRect l="15429" t="8222" r="18571" b="9831"/>
          <a:stretch/>
        </p:blipFill>
        <p:spPr>
          <a:xfrm>
            <a:off x="448886" y="682970"/>
            <a:ext cx="4912849" cy="3431196"/>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743AC826-4321-4670-AB59-F0FF03E79ED8}"/>
              </a:ext>
            </a:extLst>
          </p:cNvPr>
          <p:cNvPicPr>
            <a:picLocks noChangeAspect="1"/>
          </p:cNvPicPr>
          <p:nvPr/>
        </p:nvPicPr>
        <p:blipFill rotWithShape="1">
          <a:blip r:embed="rId5"/>
          <a:srcRect l="27165" t="13299" r="27164" b="5733"/>
          <a:stretch/>
        </p:blipFill>
        <p:spPr>
          <a:xfrm>
            <a:off x="4777951" y="1170296"/>
            <a:ext cx="4176215" cy="41625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4040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 calcmode="lin" valueType="num">
                                      <p:cBhvr additive="base">
                                        <p:cTn id="7" dur="500" fill="hold"/>
                                        <p:tgtEl>
                                          <p:spTgt spid="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uiExpand="1" build="p" bldLvl="5"/>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17A9F52-6DC1-4A3B-8CA6-154C13F69574}"/>
              </a:ext>
            </a:extLst>
          </p:cNvPr>
          <p:cNvSpPr txBox="1"/>
          <p:nvPr/>
        </p:nvSpPr>
        <p:spPr>
          <a:xfrm>
            <a:off x="333344" y="199574"/>
            <a:ext cx="799901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9CA3"/>
                </a:solidFill>
                <a:effectLst/>
                <a:uLnTx/>
                <a:uFillTx/>
                <a:latin typeface="Arial" panose="020B0604020202020204" pitchFamily="34" charset="0"/>
                <a:ea typeface="+mn-ea"/>
                <a:cs typeface="Arial" panose="020B0604020202020204" pitchFamily="34" charset="0"/>
              </a:rPr>
              <a:t>South East Midlands</a:t>
            </a:r>
          </a:p>
        </p:txBody>
      </p:sp>
      <p:pic>
        <p:nvPicPr>
          <p:cNvPr id="4" name="Picture 3" descr="A picture containing text, map&#10;&#10;Description automatically generated">
            <a:extLst>
              <a:ext uri="{FF2B5EF4-FFF2-40B4-BE49-F238E27FC236}">
                <a16:creationId xmlns:a16="http://schemas.microsoft.com/office/drawing/2014/main" id="{7DE7ED9E-0C14-4CC0-8485-3F0E3BC250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243" y="1053320"/>
            <a:ext cx="3756074" cy="4751359"/>
          </a:xfrm>
          <a:prstGeom prst="rect">
            <a:avLst/>
          </a:prstGeom>
        </p:spPr>
      </p:pic>
      <p:sp>
        <p:nvSpPr>
          <p:cNvPr id="2" name="Oval 1">
            <a:extLst>
              <a:ext uri="{FF2B5EF4-FFF2-40B4-BE49-F238E27FC236}">
                <a16:creationId xmlns:a16="http://schemas.microsoft.com/office/drawing/2014/main" id="{97F0B34D-0DA2-4E7B-B912-3248637C5C2F}"/>
              </a:ext>
            </a:extLst>
          </p:cNvPr>
          <p:cNvSpPr/>
          <p:nvPr/>
        </p:nvSpPr>
        <p:spPr>
          <a:xfrm>
            <a:off x="4837684" y="450224"/>
            <a:ext cx="1751543" cy="172195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buClr>
                <a:srgbClr val="92D400"/>
              </a:buClr>
              <a:defRPr/>
            </a:pPr>
            <a:r>
              <a:rPr lang="en-GB" sz="2400" b="1" dirty="0">
                <a:solidFill>
                  <a:prstClr val="black"/>
                </a:solidFill>
                <a:latin typeface="Arial" panose="020B0604020202020204" pitchFamily="34" charset="0"/>
                <a:cs typeface="Arial" panose="020B0604020202020204" pitchFamily="34" charset="0"/>
              </a:rPr>
              <a:t>95,000 </a:t>
            </a:r>
            <a:r>
              <a:rPr lang="en-GB" b="1" dirty="0">
                <a:solidFill>
                  <a:prstClr val="black"/>
                </a:solidFill>
                <a:latin typeface="Arial" panose="020B0604020202020204" pitchFamily="34" charset="0"/>
                <a:cs typeface="Arial" panose="020B0604020202020204" pitchFamily="34" charset="0"/>
              </a:rPr>
              <a:t>business units</a:t>
            </a:r>
          </a:p>
        </p:txBody>
      </p:sp>
      <p:sp>
        <p:nvSpPr>
          <p:cNvPr id="12" name="Oval 11">
            <a:extLst>
              <a:ext uri="{FF2B5EF4-FFF2-40B4-BE49-F238E27FC236}">
                <a16:creationId xmlns:a16="http://schemas.microsoft.com/office/drawing/2014/main" id="{748787AF-60C3-420E-B64C-BE99AF8CEDBA}"/>
              </a:ext>
            </a:extLst>
          </p:cNvPr>
          <p:cNvSpPr/>
          <p:nvPr/>
        </p:nvSpPr>
        <p:spPr>
          <a:xfrm>
            <a:off x="6350076" y="1169572"/>
            <a:ext cx="1751543" cy="1721952"/>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buClr>
                <a:srgbClr val="92D400"/>
              </a:buClr>
              <a:defRPr/>
            </a:pPr>
            <a:r>
              <a:rPr lang="en-GB" sz="2400" b="1" dirty="0">
                <a:solidFill>
                  <a:prstClr val="black"/>
                </a:solidFill>
                <a:latin typeface="Arial" panose="020B0604020202020204" pitchFamily="34" charset="0"/>
                <a:cs typeface="Arial" panose="020B0604020202020204" pitchFamily="34" charset="0"/>
              </a:rPr>
              <a:t>£52bn </a:t>
            </a:r>
            <a:r>
              <a:rPr lang="en-GB" b="1" dirty="0">
                <a:solidFill>
                  <a:prstClr val="black"/>
                </a:solidFill>
                <a:latin typeface="Arial" panose="020B0604020202020204" pitchFamily="34" charset="0"/>
                <a:cs typeface="Arial" panose="020B0604020202020204" pitchFamily="34" charset="0"/>
              </a:rPr>
              <a:t>economy</a:t>
            </a:r>
          </a:p>
        </p:txBody>
      </p:sp>
      <p:sp>
        <p:nvSpPr>
          <p:cNvPr id="13" name="Oval 12">
            <a:extLst>
              <a:ext uri="{FF2B5EF4-FFF2-40B4-BE49-F238E27FC236}">
                <a16:creationId xmlns:a16="http://schemas.microsoft.com/office/drawing/2014/main" id="{75F61AC2-EC19-4755-B614-B8BD8CBE50F3}"/>
              </a:ext>
            </a:extLst>
          </p:cNvPr>
          <p:cNvSpPr/>
          <p:nvPr/>
        </p:nvSpPr>
        <p:spPr>
          <a:xfrm>
            <a:off x="5090903" y="2250523"/>
            <a:ext cx="1871002" cy="1906786"/>
          </a:xfrm>
          <a:prstGeom prst="ellipse">
            <a:avLst/>
          </a:prstGeom>
          <a:solidFill>
            <a:srgbClr val="00999A"/>
          </a:solidFill>
          <a:ln>
            <a:solidFill>
              <a:srgbClr val="0099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buClr>
                <a:srgbClr val="92D400"/>
              </a:buClr>
              <a:defRPr/>
            </a:pPr>
            <a:r>
              <a:rPr lang="en-GB" sz="2400" b="1" dirty="0">
                <a:solidFill>
                  <a:prstClr val="black"/>
                </a:solidFill>
                <a:latin typeface="Arial" panose="020B0604020202020204" pitchFamily="34" charset="0"/>
                <a:cs typeface="Arial" panose="020B0604020202020204" pitchFamily="34" charset="0"/>
              </a:rPr>
              <a:t>916,000</a:t>
            </a:r>
            <a:r>
              <a:rPr lang="en-GB" b="1" dirty="0">
                <a:solidFill>
                  <a:prstClr val="black"/>
                </a:solidFill>
                <a:latin typeface="Arial" panose="020B0604020202020204" pitchFamily="34" charset="0"/>
                <a:cs typeface="Arial" panose="020B0604020202020204" pitchFamily="34" charset="0"/>
              </a:rPr>
              <a:t>employed</a:t>
            </a:r>
          </a:p>
        </p:txBody>
      </p:sp>
      <p:sp>
        <p:nvSpPr>
          <p:cNvPr id="14" name="Oval 13">
            <a:extLst>
              <a:ext uri="{FF2B5EF4-FFF2-40B4-BE49-F238E27FC236}">
                <a16:creationId xmlns:a16="http://schemas.microsoft.com/office/drawing/2014/main" id="{91623443-43DC-48A3-B927-7BC050413463}"/>
              </a:ext>
            </a:extLst>
          </p:cNvPr>
          <p:cNvSpPr/>
          <p:nvPr/>
        </p:nvSpPr>
        <p:spPr>
          <a:xfrm>
            <a:off x="6525923" y="3217984"/>
            <a:ext cx="2180376" cy="204841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buClr>
                <a:srgbClr val="92D400"/>
              </a:buClr>
              <a:defRPr/>
            </a:pPr>
            <a:r>
              <a:rPr lang="en-GB" b="1" dirty="0">
                <a:solidFill>
                  <a:prstClr val="black"/>
                </a:solidFill>
                <a:latin typeface="Arial" panose="020B0604020202020204" pitchFamily="34" charset="0"/>
                <a:cs typeface="Arial" panose="020B0604020202020204" pitchFamily="34" charset="0"/>
              </a:rPr>
              <a:t>Most innovative businesses in England</a:t>
            </a:r>
          </a:p>
        </p:txBody>
      </p:sp>
      <p:sp>
        <p:nvSpPr>
          <p:cNvPr id="15" name="Oval 14">
            <a:extLst>
              <a:ext uri="{FF2B5EF4-FFF2-40B4-BE49-F238E27FC236}">
                <a16:creationId xmlns:a16="http://schemas.microsoft.com/office/drawing/2014/main" id="{7D86A31D-27A9-4773-BD00-D52DC194AE37}"/>
              </a:ext>
            </a:extLst>
          </p:cNvPr>
          <p:cNvSpPr/>
          <p:nvPr/>
        </p:nvSpPr>
        <p:spPr>
          <a:xfrm>
            <a:off x="4837684" y="4263795"/>
            <a:ext cx="2180376" cy="2048414"/>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buClr>
                <a:srgbClr val="92D400"/>
              </a:buClr>
              <a:defRPr/>
            </a:pPr>
            <a:r>
              <a:rPr lang="en-GB" b="1" dirty="0">
                <a:solidFill>
                  <a:prstClr val="black"/>
                </a:solidFill>
                <a:latin typeface="Arial" panose="020B0604020202020204" pitchFamily="34" charset="0"/>
                <a:cs typeface="Arial" panose="020B0604020202020204" pitchFamily="34" charset="0"/>
              </a:rPr>
              <a:t>High number of new businesses</a:t>
            </a:r>
          </a:p>
        </p:txBody>
      </p:sp>
    </p:spTree>
    <p:extLst>
      <p:ext uri="{BB962C8B-B14F-4D97-AF65-F5344CB8AC3E}">
        <p14:creationId xmlns:p14="http://schemas.microsoft.com/office/powerpoint/2010/main" val="321765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17A9F52-6DC1-4A3B-8CA6-154C13F69574}"/>
              </a:ext>
            </a:extLst>
          </p:cNvPr>
          <p:cNvSpPr txBox="1"/>
          <p:nvPr/>
        </p:nvSpPr>
        <p:spPr>
          <a:xfrm>
            <a:off x="149640" y="150960"/>
            <a:ext cx="8666922" cy="461665"/>
          </a:xfrm>
          <a:prstGeom prst="rect">
            <a:avLst/>
          </a:prstGeom>
          <a:noFill/>
        </p:spPr>
        <p:txBody>
          <a:bodyPr wrap="square" rtlCol="0">
            <a:spAutoFit/>
          </a:bodyPr>
          <a:lstStyle/>
          <a:p>
            <a:r>
              <a:rPr lang="en-GB" sz="2400" b="1" dirty="0">
                <a:solidFill>
                  <a:srgbClr val="009CA3"/>
                </a:solidFill>
                <a:latin typeface="Arial" panose="020B0604020202020204" pitchFamily="34" charset="0"/>
                <a:cs typeface="Arial" panose="020B0604020202020204" pitchFamily="34" charset="0"/>
              </a:rPr>
              <a:t> Employment </a:t>
            </a:r>
          </a:p>
        </p:txBody>
      </p:sp>
      <p:graphicFrame>
        <p:nvGraphicFramePr>
          <p:cNvPr id="5" name="Chart 4">
            <a:extLst>
              <a:ext uri="{FF2B5EF4-FFF2-40B4-BE49-F238E27FC236}">
                <a16:creationId xmlns:a16="http://schemas.microsoft.com/office/drawing/2014/main" id="{AADF9509-A057-4C10-86F1-33DA9FB74DF5}"/>
              </a:ext>
            </a:extLst>
          </p:cNvPr>
          <p:cNvGraphicFramePr>
            <a:graphicFrameLocks/>
          </p:cNvGraphicFramePr>
          <p:nvPr>
            <p:extLst>
              <p:ext uri="{D42A27DB-BD31-4B8C-83A1-F6EECF244321}">
                <p14:modId xmlns:p14="http://schemas.microsoft.com/office/powerpoint/2010/main" val="41741814"/>
              </p:ext>
            </p:extLst>
          </p:nvPr>
        </p:nvGraphicFramePr>
        <p:xfrm>
          <a:off x="429064" y="1217240"/>
          <a:ext cx="3831516" cy="4740812"/>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cx1="http://schemas.microsoft.com/office/drawing/2015/9/8/chartex">
        <mc:Choice Requires="cx1">
          <p:graphicFrame>
            <p:nvGraphicFramePr>
              <p:cNvPr id="9" name="Chart 8">
                <a:extLst>
                  <a:ext uri="{FF2B5EF4-FFF2-40B4-BE49-F238E27FC236}">
                    <a16:creationId xmlns:a16="http://schemas.microsoft.com/office/drawing/2014/main" id="{D10FFF8E-3B1B-45CB-B5A1-E38A2B6B1E1A}"/>
                  </a:ext>
                </a:extLst>
              </p:cNvPr>
              <p:cNvGraphicFramePr/>
              <p:nvPr>
                <p:extLst>
                  <p:ext uri="{D42A27DB-BD31-4B8C-83A1-F6EECF244321}">
                    <p14:modId xmlns:p14="http://schemas.microsoft.com/office/powerpoint/2010/main" val="4006603355"/>
                  </p:ext>
                </p:extLst>
              </p:nvPr>
            </p:nvGraphicFramePr>
            <p:xfrm>
              <a:off x="4462818" y="188118"/>
              <a:ext cx="4531541" cy="6481764"/>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9" name="Chart 8">
                <a:extLst>
                  <a:ext uri="{FF2B5EF4-FFF2-40B4-BE49-F238E27FC236}">
                    <a16:creationId xmlns:a16="http://schemas.microsoft.com/office/drawing/2014/main" id="{D10FFF8E-3B1B-45CB-B5A1-E38A2B6B1E1A}"/>
                  </a:ext>
                </a:extLst>
              </p:cNvPr>
              <p:cNvPicPr>
                <a:picLocks noGrp="1" noRot="1" noChangeAspect="1" noMove="1" noResize="1" noEditPoints="1" noAdjustHandles="1" noChangeArrowheads="1" noChangeShapeType="1"/>
              </p:cNvPicPr>
              <p:nvPr/>
            </p:nvPicPr>
            <p:blipFill>
              <a:blip r:embed="rId5"/>
              <a:stretch>
                <a:fillRect/>
              </a:stretch>
            </p:blipFill>
            <p:spPr>
              <a:xfrm>
                <a:off x="4462818" y="188118"/>
                <a:ext cx="4531541" cy="6481764"/>
              </a:xfrm>
              <a:prstGeom prst="rect">
                <a:avLst/>
              </a:prstGeom>
            </p:spPr>
          </p:pic>
        </mc:Fallback>
      </mc:AlternateContent>
      <p:sp>
        <p:nvSpPr>
          <p:cNvPr id="3" name="Arrow: Striped Right 2">
            <a:extLst>
              <a:ext uri="{FF2B5EF4-FFF2-40B4-BE49-F238E27FC236}">
                <a16:creationId xmlns:a16="http://schemas.microsoft.com/office/drawing/2014/main" id="{2C221220-949E-4F20-A0EF-B6708C2E891D}"/>
              </a:ext>
            </a:extLst>
          </p:cNvPr>
          <p:cNvSpPr/>
          <p:nvPr/>
        </p:nvSpPr>
        <p:spPr>
          <a:xfrm rot="20929571">
            <a:off x="1754210" y="2010487"/>
            <a:ext cx="1885950" cy="219075"/>
          </a:xfrm>
          <a:prstGeom prst="stripedRightArrow">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C1166A0-B14B-49B7-A450-F326B772C93C}"/>
              </a:ext>
            </a:extLst>
          </p:cNvPr>
          <p:cNvSpPr txBox="1"/>
          <p:nvPr/>
        </p:nvSpPr>
        <p:spPr>
          <a:xfrm>
            <a:off x="2697185" y="6208217"/>
            <a:ext cx="1487607" cy="584775"/>
          </a:xfrm>
          <a:prstGeom prst="rect">
            <a:avLst/>
          </a:prstGeom>
          <a:noFill/>
        </p:spPr>
        <p:txBody>
          <a:bodyPr wrap="square" rtlCol="0">
            <a:spAutoFit/>
          </a:bodyPr>
          <a:lstStyle/>
          <a:p>
            <a:r>
              <a:rPr lang="en-GB" sz="800" dirty="0"/>
              <a:t>Source: Annual population survey ONS from </a:t>
            </a:r>
            <a:r>
              <a:rPr lang="en-GB" sz="800" dirty="0" err="1"/>
              <a:t>Nomis</a:t>
            </a:r>
            <a:r>
              <a:rPr lang="en-GB" sz="800" dirty="0"/>
              <a:t> on 20/9/19</a:t>
            </a:r>
          </a:p>
          <a:p>
            <a:endParaRPr lang="en-GB" sz="800" dirty="0"/>
          </a:p>
        </p:txBody>
      </p:sp>
      <p:sp>
        <p:nvSpPr>
          <p:cNvPr id="12" name="Rectangle: Rounded Corners 11">
            <a:extLst>
              <a:ext uri="{FF2B5EF4-FFF2-40B4-BE49-F238E27FC236}">
                <a16:creationId xmlns:a16="http://schemas.microsoft.com/office/drawing/2014/main" id="{A83B04D5-FAFB-48BF-B0C6-9FE1CF4691E2}"/>
              </a:ext>
            </a:extLst>
          </p:cNvPr>
          <p:cNvSpPr/>
          <p:nvPr/>
        </p:nvSpPr>
        <p:spPr>
          <a:xfrm>
            <a:off x="1366616" y="3140782"/>
            <a:ext cx="2661137" cy="1043354"/>
          </a:xfrm>
          <a:prstGeom prst="roundRect">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High proportion of skilled occupations</a:t>
            </a:r>
          </a:p>
        </p:txBody>
      </p:sp>
    </p:spTree>
    <p:extLst>
      <p:ext uri="{BB962C8B-B14F-4D97-AF65-F5344CB8AC3E}">
        <p14:creationId xmlns:p14="http://schemas.microsoft.com/office/powerpoint/2010/main" val="149957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17A9F52-6DC1-4A3B-8CA6-154C13F69574}"/>
              </a:ext>
            </a:extLst>
          </p:cNvPr>
          <p:cNvSpPr txBox="1"/>
          <p:nvPr/>
        </p:nvSpPr>
        <p:spPr>
          <a:xfrm>
            <a:off x="149640" y="150960"/>
            <a:ext cx="8666922" cy="461665"/>
          </a:xfrm>
          <a:prstGeom prst="rect">
            <a:avLst/>
          </a:prstGeom>
          <a:noFill/>
        </p:spPr>
        <p:txBody>
          <a:bodyPr wrap="square" rtlCol="0">
            <a:spAutoFit/>
          </a:bodyPr>
          <a:lstStyle/>
          <a:p>
            <a:r>
              <a:rPr lang="en-GB" sz="2400" b="1" dirty="0">
                <a:solidFill>
                  <a:srgbClr val="009CA3"/>
                </a:solidFill>
                <a:latin typeface="Arial" panose="020B0604020202020204" pitchFamily="34" charset="0"/>
                <a:cs typeface="Arial" panose="020B0604020202020204" pitchFamily="34" charset="0"/>
              </a:rPr>
              <a:t> Businesses</a:t>
            </a:r>
          </a:p>
        </p:txBody>
      </p:sp>
      <p:graphicFrame>
        <p:nvGraphicFramePr>
          <p:cNvPr id="6" name="Chart 5">
            <a:extLst>
              <a:ext uri="{FF2B5EF4-FFF2-40B4-BE49-F238E27FC236}">
                <a16:creationId xmlns:a16="http://schemas.microsoft.com/office/drawing/2014/main" id="{2D878FA4-C661-44CB-9EAC-272952375097}"/>
              </a:ext>
            </a:extLst>
          </p:cNvPr>
          <p:cNvGraphicFramePr>
            <a:graphicFrameLocks/>
          </p:cNvGraphicFramePr>
          <p:nvPr>
            <p:extLst>
              <p:ext uri="{D42A27DB-BD31-4B8C-83A1-F6EECF244321}">
                <p14:modId xmlns:p14="http://schemas.microsoft.com/office/powerpoint/2010/main" val="2814461485"/>
              </p:ext>
            </p:extLst>
          </p:nvPr>
        </p:nvGraphicFramePr>
        <p:xfrm>
          <a:off x="696351" y="720968"/>
          <a:ext cx="7956330" cy="457786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Rounded Corners 7">
            <a:extLst>
              <a:ext uri="{FF2B5EF4-FFF2-40B4-BE49-F238E27FC236}">
                <a16:creationId xmlns:a16="http://schemas.microsoft.com/office/drawing/2014/main" id="{D7044BEB-A24C-4896-BEA3-E8FD3D8C06BA}"/>
              </a:ext>
            </a:extLst>
          </p:cNvPr>
          <p:cNvSpPr/>
          <p:nvPr/>
        </p:nvSpPr>
        <p:spPr>
          <a:xfrm>
            <a:off x="5345898" y="2225853"/>
            <a:ext cx="2661137" cy="1043354"/>
          </a:xfrm>
          <a:prstGeom prst="roundRect">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97% of Businesses are Micro or Small</a:t>
            </a:r>
          </a:p>
        </p:txBody>
      </p:sp>
      <p:sp>
        <p:nvSpPr>
          <p:cNvPr id="10" name="TextBox 9">
            <a:extLst>
              <a:ext uri="{FF2B5EF4-FFF2-40B4-BE49-F238E27FC236}">
                <a16:creationId xmlns:a16="http://schemas.microsoft.com/office/drawing/2014/main" id="{BA5E52E2-86CA-4ACC-9F31-77F46F47CB21}"/>
              </a:ext>
            </a:extLst>
          </p:cNvPr>
          <p:cNvSpPr txBox="1"/>
          <p:nvPr/>
        </p:nvSpPr>
        <p:spPr>
          <a:xfrm>
            <a:off x="2519764" y="6064333"/>
            <a:ext cx="1487607" cy="707886"/>
          </a:xfrm>
          <a:prstGeom prst="rect">
            <a:avLst/>
          </a:prstGeom>
          <a:noFill/>
        </p:spPr>
        <p:txBody>
          <a:bodyPr wrap="square" rtlCol="0">
            <a:spAutoFit/>
          </a:bodyPr>
          <a:lstStyle/>
          <a:p>
            <a:r>
              <a:rPr lang="en-GB" sz="800" dirty="0"/>
              <a:t>Source: UK Business Counts - local units by industry and employment size band</a:t>
            </a:r>
          </a:p>
          <a:p>
            <a:r>
              <a:rPr lang="en-GB" sz="800" dirty="0"/>
              <a:t>ONS from </a:t>
            </a:r>
            <a:r>
              <a:rPr lang="en-GB" sz="800" dirty="0" err="1"/>
              <a:t>Nomis</a:t>
            </a:r>
            <a:r>
              <a:rPr lang="en-GB" sz="800" dirty="0"/>
              <a:t> on 20/9/19</a:t>
            </a:r>
          </a:p>
          <a:p>
            <a:endParaRPr lang="en-GB" sz="800" dirty="0"/>
          </a:p>
        </p:txBody>
      </p:sp>
    </p:spTree>
    <p:extLst>
      <p:ext uri="{BB962C8B-B14F-4D97-AF65-F5344CB8AC3E}">
        <p14:creationId xmlns:p14="http://schemas.microsoft.com/office/powerpoint/2010/main" val="210367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17A9F52-6DC1-4A3B-8CA6-154C13F69574}"/>
              </a:ext>
            </a:extLst>
          </p:cNvPr>
          <p:cNvSpPr txBox="1"/>
          <p:nvPr/>
        </p:nvSpPr>
        <p:spPr>
          <a:xfrm>
            <a:off x="149640" y="150960"/>
            <a:ext cx="8666922" cy="461665"/>
          </a:xfrm>
          <a:prstGeom prst="rect">
            <a:avLst/>
          </a:prstGeom>
          <a:noFill/>
        </p:spPr>
        <p:txBody>
          <a:bodyPr wrap="square" rtlCol="0">
            <a:spAutoFit/>
          </a:bodyPr>
          <a:lstStyle/>
          <a:p>
            <a:r>
              <a:rPr lang="en-GB" sz="2400" b="1" dirty="0">
                <a:solidFill>
                  <a:srgbClr val="009CA3"/>
                </a:solidFill>
                <a:latin typeface="Arial" panose="020B0604020202020204" pitchFamily="34" charset="0"/>
                <a:cs typeface="Arial" panose="020B0604020202020204" pitchFamily="34" charset="0"/>
              </a:rPr>
              <a:t> Where are the Job Vacancies?</a:t>
            </a:r>
          </a:p>
        </p:txBody>
      </p:sp>
      <mc:AlternateContent xmlns:mc="http://schemas.openxmlformats.org/markup-compatibility/2006" xmlns:cx1="http://schemas.microsoft.com/office/drawing/2015/9/8/chartex">
        <mc:Choice Requires="cx1">
          <p:graphicFrame>
            <p:nvGraphicFramePr>
              <p:cNvPr id="4" name="Chart 3">
                <a:extLst>
                  <a:ext uri="{FF2B5EF4-FFF2-40B4-BE49-F238E27FC236}">
                    <a16:creationId xmlns:a16="http://schemas.microsoft.com/office/drawing/2014/main" id="{6A4DE446-F50D-4F24-B0EE-2A1AC28216B4}"/>
                  </a:ext>
                </a:extLst>
              </p:cNvPr>
              <p:cNvGraphicFramePr/>
              <p:nvPr>
                <p:extLst>
                  <p:ext uri="{D42A27DB-BD31-4B8C-83A1-F6EECF244321}">
                    <p14:modId xmlns:p14="http://schemas.microsoft.com/office/powerpoint/2010/main" val="3521979519"/>
                  </p:ext>
                </p:extLst>
              </p:nvPr>
            </p:nvGraphicFramePr>
            <p:xfrm>
              <a:off x="257174" y="626267"/>
              <a:ext cx="8666922" cy="4761659"/>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4" name="Chart 3">
                <a:extLst>
                  <a:ext uri="{FF2B5EF4-FFF2-40B4-BE49-F238E27FC236}">
                    <a16:creationId xmlns:a16="http://schemas.microsoft.com/office/drawing/2014/main" id="{6A4DE446-F50D-4F24-B0EE-2A1AC28216B4}"/>
                  </a:ext>
                </a:extLst>
              </p:cNvPr>
              <p:cNvPicPr>
                <a:picLocks noGrp="1" noRot="1" noChangeAspect="1" noMove="1" noResize="1" noEditPoints="1" noAdjustHandles="1" noChangeArrowheads="1" noChangeShapeType="1"/>
              </p:cNvPicPr>
              <p:nvPr/>
            </p:nvPicPr>
            <p:blipFill>
              <a:blip r:embed="rId4"/>
              <a:stretch>
                <a:fillRect/>
              </a:stretch>
            </p:blipFill>
            <p:spPr>
              <a:xfrm>
                <a:off x="257174" y="626267"/>
                <a:ext cx="8666922" cy="4761659"/>
              </a:xfrm>
              <a:prstGeom prst="rect">
                <a:avLst/>
              </a:prstGeom>
            </p:spPr>
          </p:pic>
        </mc:Fallback>
      </mc:AlternateContent>
      <p:sp>
        <p:nvSpPr>
          <p:cNvPr id="5" name="TextBox 4">
            <a:extLst>
              <a:ext uri="{FF2B5EF4-FFF2-40B4-BE49-F238E27FC236}">
                <a16:creationId xmlns:a16="http://schemas.microsoft.com/office/drawing/2014/main" id="{B05375B2-2008-47C7-A48E-97D35BFBDE57}"/>
              </a:ext>
            </a:extLst>
          </p:cNvPr>
          <p:cNvSpPr txBox="1"/>
          <p:nvPr/>
        </p:nvSpPr>
        <p:spPr>
          <a:xfrm>
            <a:off x="2328695" y="6231733"/>
            <a:ext cx="1487607" cy="338554"/>
          </a:xfrm>
          <a:prstGeom prst="rect">
            <a:avLst/>
          </a:prstGeom>
          <a:noFill/>
        </p:spPr>
        <p:txBody>
          <a:bodyPr wrap="square" rtlCol="0">
            <a:spAutoFit/>
          </a:bodyPr>
          <a:lstStyle/>
          <a:p>
            <a:r>
              <a:rPr lang="en-GB" sz="800" dirty="0"/>
              <a:t>Source: Labour Insight 19/9/19</a:t>
            </a:r>
          </a:p>
          <a:p>
            <a:endParaRPr lang="en-GB" sz="800" dirty="0"/>
          </a:p>
        </p:txBody>
      </p:sp>
    </p:spTree>
    <p:extLst>
      <p:ext uri="{BB962C8B-B14F-4D97-AF65-F5344CB8AC3E}">
        <p14:creationId xmlns:p14="http://schemas.microsoft.com/office/powerpoint/2010/main" val="2389787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17A9F52-6DC1-4A3B-8CA6-154C13F69574}"/>
              </a:ext>
            </a:extLst>
          </p:cNvPr>
          <p:cNvSpPr txBox="1"/>
          <p:nvPr/>
        </p:nvSpPr>
        <p:spPr>
          <a:xfrm>
            <a:off x="149640" y="150960"/>
            <a:ext cx="8666922" cy="461665"/>
          </a:xfrm>
          <a:prstGeom prst="rect">
            <a:avLst/>
          </a:prstGeom>
          <a:noFill/>
        </p:spPr>
        <p:txBody>
          <a:bodyPr wrap="square" rtlCol="0">
            <a:spAutoFit/>
          </a:bodyPr>
          <a:lstStyle/>
          <a:p>
            <a:r>
              <a:rPr lang="en-GB" sz="2400" b="1" dirty="0">
                <a:solidFill>
                  <a:srgbClr val="009CA3"/>
                </a:solidFill>
                <a:latin typeface="Arial" panose="020B0604020202020204" pitchFamily="34" charset="0"/>
                <a:cs typeface="Arial" panose="020B0604020202020204" pitchFamily="34" charset="0"/>
              </a:rPr>
              <a:t> What Occupations are Employers Seeking?</a:t>
            </a:r>
          </a:p>
        </p:txBody>
      </p:sp>
      <p:graphicFrame>
        <p:nvGraphicFramePr>
          <p:cNvPr id="3" name="Chart 2">
            <a:extLst>
              <a:ext uri="{FF2B5EF4-FFF2-40B4-BE49-F238E27FC236}">
                <a16:creationId xmlns:a16="http://schemas.microsoft.com/office/drawing/2014/main" id="{34141767-D9C7-468F-995E-CC1D3DD1F084}"/>
              </a:ext>
            </a:extLst>
          </p:cNvPr>
          <p:cNvGraphicFramePr>
            <a:graphicFrameLocks/>
          </p:cNvGraphicFramePr>
          <p:nvPr>
            <p:extLst>
              <p:ext uri="{D42A27DB-BD31-4B8C-83A1-F6EECF244321}">
                <p14:modId xmlns:p14="http://schemas.microsoft.com/office/powerpoint/2010/main" val="2766905254"/>
              </p:ext>
            </p:extLst>
          </p:nvPr>
        </p:nvGraphicFramePr>
        <p:xfrm>
          <a:off x="149641" y="749104"/>
          <a:ext cx="8666922" cy="535979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DCC462D-9995-4E25-B880-001468C53F1D}"/>
              </a:ext>
            </a:extLst>
          </p:cNvPr>
          <p:cNvSpPr txBox="1"/>
          <p:nvPr/>
        </p:nvSpPr>
        <p:spPr>
          <a:xfrm>
            <a:off x="2328695" y="6231733"/>
            <a:ext cx="1487607" cy="338554"/>
          </a:xfrm>
          <a:prstGeom prst="rect">
            <a:avLst/>
          </a:prstGeom>
          <a:noFill/>
        </p:spPr>
        <p:txBody>
          <a:bodyPr wrap="square" rtlCol="0">
            <a:spAutoFit/>
          </a:bodyPr>
          <a:lstStyle/>
          <a:p>
            <a:r>
              <a:rPr lang="en-GB" sz="800" dirty="0"/>
              <a:t>Source: Labour Insight 19/9/19</a:t>
            </a:r>
          </a:p>
          <a:p>
            <a:endParaRPr lang="en-GB" sz="800" dirty="0"/>
          </a:p>
        </p:txBody>
      </p:sp>
    </p:spTree>
    <p:extLst>
      <p:ext uri="{BB962C8B-B14F-4D97-AF65-F5344CB8AC3E}">
        <p14:creationId xmlns:p14="http://schemas.microsoft.com/office/powerpoint/2010/main" val="1957504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17A9F52-6DC1-4A3B-8CA6-154C13F69574}"/>
              </a:ext>
            </a:extLst>
          </p:cNvPr>
          <p:cNvSpPr txBox="1"/>
          <p:nvPr/>
        </p:nvSpPr>
        <p:spPr>
          <a:xfrm>
            <a:off x="149640" y="150960"/>
            <a:ext cx="8666922" cy="461665"/>
          </a:xfrm>
          <a:prstGeom prst="rect">
            <a:avLst/>
          </a:prstGeom>
          <a:noFill/>
        </p:spPr>
        <p:txBody>
          <a:bodyPr wrap="square" rtlCol="0">
            <a:spAutoFit/>
          </a:bodyPr>
          <a:lstStyle/>
          <a:p>
            <a:r>
              <a:rPr lang="en-GB" sz="2400" b="1" dirty="0">
                <a:solidFill>
                  <a:srgbClr val="009CA3"/>
                </a:solidFill>
                <a:latin typeface="Arial" panose="020B0604020202020204" pitchFamily="34" charset="0"/>
                <a:cs typeface="Arial" panose="020B0604020202020204" pitchFamily="34" charset="0"/>
              </a:rPr>
              <a:t> What Occupations are Employers Seeking?</a:t>
            </a:r>
          </a:p>
        </p:txBody>
      </p:sp>
      <p:sp>
        <p:nvSpPr>
          <p:cNvPr id="4" name="TextBox 3">
            <a:extLst>
              <a:ext uri="{FF2B5EF4-FFF2-40B4-BE49-F238E27FC236}">
                <a16:creationId xmlns:a16="http://schemas.microsoft.com/office/drawing/2014/main" id="{8DCC462D-9995-4E25-B880-001468C53F1D}"/>
              </a:ext>
            </a:extLst>
          </p:cNvPr>
          <p:cNvSpPr txBox="1"/>
          <p:nvPr/>
        </p:nvSpPr>
        <p:spPr>
          <a:xfrm>
            <a:off x="2328695" y="6231733"/>
            <a:ext cx="1487607" cy="338554"/>
          </a:xfrm>
          <a:prstGeom prst="rect">
            <a:avLst/>
          </a:prstGeom>
          <a:noFill/>
        </p:spPr>
        <p:txBody>
          <a:bodyPr wrap="square" rtlCol="0">
            <a:spAutoFit/>
          </a:bodyPr>
          <a:lstStyle/>
          <a:p>
            <a:r>
              <a:rPr lang="en-GB" sz="800" dirty="0"/>
              <a:t>Source: Labour Insight 19/9/19</a:t>
            </a:r>
          </a:p>
          <a:p>
            <a:endParaRPr lang="en-GB" sz="800" dirty="0"/>
          </a:p>
        </p:txBody>
      </p:sp>
      <p:graphicFrame>
        <p:nvGraphicFramePr>
          <p:cNvPr id="5" name="Chart 4">
            <a:extLst>
              <a:ext uri="{FF2B5EF4-FFF2-40B4-BE49-F238E27FC236}">
                <a16:creationId xmlns:a16="http://schemas.microsoft.com/office/drawing/2014/main" id="{216A6B47-C982-4240-8DF1-63FA2CA5776A}"/>
              </a:ext>
            </a:extLst>
          </p:cNvPr>
          <p:cNvGraphicFramePr>
            <a:graphicFrameLocks/>
          </p:cNvGraphicFramePr>
          <p:nvPr>
            <p:extLst>
              <p:ext uri="{D42A27DB-BD31-4B8C-83A1-F6EECF244321}">
                <p14:modId xmlns:p14="http://schemas.microsoft.com/office/powerpoint/2010/main" val="117916480"/>
              </p:ext>
            </p:extLst>
          </p:nvPr>
        </p:nvGraphicFramePr>
        <p:xfrm>
          <a:off x="149640" y="612625"/>
          <a:ext cx="8666921" cy="54074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6659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17A9F52-6DC1-4A3B-8CA6-154C13F69574}"/>
              </a:ext>
            </a:extLst>
          </p:cNvPr>
          <p:cNvSpPr txBox="1"/>
          <p:nvPr/>
        </p:nvSpPr>
        <p:spPr>
          <a:xfrm>
            <a:off x="149640" y="150960"/>
            <a:ext cx="8666922" cy="461665"/>
          </a:xfrm>
          <a:prstGeom prst="rect">
            <a:avLst/>
          </a:prstGeom>
          <a:noFill/>
        </p:spPr>
        <p:txBody>
          <a:bodyPr wrap="square" rtlCol="0">
            <a:spAutoFit/>
          </a:bodyPr>
          <a:lstStyle/>
          <a:p>
            <a:r>
              <a:rPr lang="en-GB" sz="2400" b="1" dirty="0">
                <a:solidFill>
                  <a:srgbClr val="009CA3"/>
                </a:solidFill>
                <a:latin typeface="Arial" panose="020B0604020202020204" pitchFamily="34" charset="0"/>
                <a:cs typeface="Arial" panose="020B0604020202020204" pitchFamily="34" charset="0"/>
              </a:rPr>
              <a:t>Where are the Opportunities Increasing?</a:t>
            </a:r>
          </a:p>
        </p:txBody>
      </p:sp>
      <p:graphicFrame>
        <p:nvGraphicFramePr>
          <p:cNvPr id="2" name="Table 1">
            <a:extLst>
              <a:ext uri="{FF2B5EF4-FFF2-40B4-BE49-F238E27FC236}">
                <a16:creationId xmlns:a16="http://schemas.microsoft.com/office/drawing/2014/main" id="{824DDA5E-8CC9-401F-B75D-02162FA62799}"/>
              </a:ext>
            </a:extLst>
          </p:cNvPr>
          <p:cNvGraphicFramePr>
            <a:graphicFrameLocks noGrp="1"/>
          </p:cNvGraphicFramePr>
          <p:nvPr>
            <p:extLst>
              <p:ext uri="{D42A27DB-BD31-4B8C-83A1-F6EECF244321}">
                <p14:modId xmlns:p14="http://schemas.microsoft.com/office/powerpoint/2010/main" val="2484599739"/>
              </p:ext>
            </p:extLst>
          </p:nvPr>
        </p:nvGraphicFramePr>
        <p:xfrm>
          <a:off x="315715" y="803880"/>
          <a:ext cx="4737543" cy="4957755"/>
        </p:xfrm>
        <a:graphic>
          <a:graphicData uri="http://schemas.openxmlformats.org/drawingml/2006/table">
            <a:tbl>
              <a:tblPr firstRow="1">
                <a:tableStyleId>{F2DE63D5-997A-4646-A377-4702673A728D}</a:tableStyleId>
              </a:tblPr>
              <a:tblGrid>
                <a:gridCol w="3450107">
                  <a:extLst>
                    <a:ext uri="{9D8B030D-6E8A-4147-A177-3AD203B41FA5}">
                      <a16:colId xmlns:a16="http://schemas.microsoft.com/office/drawing/2014/main" val="114425396"/>
                    </a:ext>
                  </a:extLst>
                </a:gridCol>
                <a:gridCol w="1287436">
                  <a:extLst>
                    <a:ext uri="{9D8B030D-6E8A-4147-A177-3AD203B41FA5}">
                      <a16:colId xmlns:a16="http://schemas.microsoft.com/office/drawing/2014/main" val="2519225304"/>
                    </a:ext>
                  </a:extLst>
                </a:gridCol>
              </a:tblGrid>
              <a:tr h="293768">
                <a:tc>
                  <a:txBody>
                    <a:bodyPr/>
                    <a:lstStyle/>
                    <a:p>
                      <a:pPr algn="ctr" fontAlgn="b"/>
                      <a:r>
                        <a:rPr lang="en-GB" sz="1200" b="1" i="0" u="none" strike="noStrike" dirty="0">
                          <a:effectLst/>
                          <a:latin typeface="Arial" panose="020B0604020202020204" pitchFamily="34" charset="0"/>
                          <a:cs typeface="Arial" panose="020B0604020202020204" pitchFamily="34" charset="0"/>
                        </a:rPr>
                        <a:t>Occupation Groupings</a:t>
                      </a:r>
                    </a:p>
                  </a:txBody>
                  <a:tcPr marL="8115" marR="8115" marT="8115" marB="0" anchor="ctr"/>
                </a:tc>
                <a:tc>
                  <a:txBody>
                    <a:bodyPr/>
                    <a:lstStyle/>
                    <a:p>
                      <a:pPr algn="ctr" fontAlgn="b"/>
                      <a:r>
                        <a:rPr lang="en-GB" sz="1200" u="none" strike="noStrike" dirty="0">
                          <a:effectLst/>
                          <a:latin typeface="Arial" panose="020B0604020202020204" pitchFamily="34" charset="0"/>
                          <a:cs typeface="Arial" panose="020B0604020202020204" pitchFamily="34" charset="0"/>
                        </a:rPr>
                        <a:t>Last 365 Days 19/9/2019</a:t>
                      </a:r>
                      <a:endParaRPr lang="en-GB" sz="1200" b="1" i="0" u="none" strike="noStrike" dirty="0">
                        <a:effectLst/>
                        <a:latin typeface="Arial" panose="020B0604020202020204" pitchFamily="34" charset="0"/>
                        <a:cs typeface="Arial" panose="020B0604020202020204" pitchFamily="34" charset="0"/>
                      </a:endParaRPr>
                    </a:p>
                  </a:txBody>
                  <a:tcPr marL="8115" marR="8115" marT="8115" marB="0" anchor="b"/>
                </a:tc>
                <a:extLst>
                  <a:ext uri="{0D108BD9-81ED-4DB2-BD59-A6C34878D82A}">
                    <a16:rowId xmlns:a16="http://schemas.microsoft.com/office/drawing/2014/main" val="2760107853"/>
                  </a:ext>
                </a:extLst>
              </a:tr>
              <a:tr h="162303">
                <a:tc>
                  <a:txBody>
                    <a:bodyPr/>
                    <a:lstStyle/>
                    <a:p>
                      <a:pPr algn="l" fontAlgn="b"/>
                      <a:r>
                        <a:rPr lang="en-GB" sz="1200" b="1" u="none" strike="noStrike" dirty="0">
                          <a:effectLst/>
                          <a:latin typeface="Arial" panose="020B0604020202020204" pitchFamily="34" charset="0"/>
                          <a:cs typeface="Arial" panose="020B0604020202020204" pitchFamily="34" charset="0"/>
                        </a:rPr>
                        <a:t>Business Management and Operations</a:t>
                      </a:r>
                      <a:endParaRPr lang="en-GB" sz="1200" b="1" i="0" u="none" strike="noStrike" dirty="0">
                        <a:effectLst/>
                        <a:latin typeface="Arial" panose="020B0604020202020204" pitchFamily="34" charset="0"/>
                        <a:cs typeface="Arial" panose="020B0604020202020204" pitchFamily="34" charset="0"/>
                      </a:endParaRPr>
                    </a:p>
                  </a:txBody>
                  <a:tcPr marL="8115" marR="8115" marT="8115" marB="0" anchor="b"/>
                </a:tc>
                <a:tc>
                  <a:txBody>
                    <a:bodyPr/>
                    <a:lstStyle/>
                    <a:p>
                      <a:pPr algn="ctr" fontAlgn="b"/>
                      <a:r>
                        <a:rPr lang="en-GB" sz="1200" b="1" u="none" strike="noStrike">
                          <a:effectLst/>
                          <a:latin typeface="Arial" panose="020B0604020202020204" pitchFamily="34" charset="0"/>
                          <a:cs typeface="Arial" panose="020B0604020202020204" pitchFamily="34" charset="0"/>
                        </a:rPr>
                        <a:t>17,547</a:t>
                      </a:r>
                      <a:endParaRPr lang="en-GB" sz="1200" b="1" i="0" u="none" strike="noStrike">
                        <a:effectLst/>
                        <a:latin typeface="Arial" panose="020B0604020202020204" pitchFamily="34" charset="0"/>
                        <a:cs typeface="Arial" panose="020B0604020202020204" pitchFamily="34" charset="0"/>
                      </a:endParaRPr>
                    </a:p>
                  </a:txBody>
                  <a:tcPr marL="8115" marR="8115" marT="8115" marB="0" anchor="b"/>
                </a:tc>
                <a:extLst>
                  <a:ext uri="{0D108BD9-81ED-4DB2-BD59-A6C34878D82A}">
                    <a16:rowId xmlns:a16="http://schemas.microsoft.com/office/drawing/2014/main" val="2688400821"/>
                  </a:ext>
                </a:extLst>
              </a:tr>
              <a:tr h="162303">
                <a:tc>
                  <a:txBody>
                    <a:bodyPr/>
                    <a:lstStyle/>
                    <a:p>
                      <a:pPr algn="l" fontAlgn="b"/>
                      <a:r>
                        <a:rPr lang="en-GB" sz="1200" b="1" u="none" strike="noStrike" dirty="0">
                          <a:effectLst/>
                          <a:latin typeface="Arial" panose="020B0604020202020204" pitchFamily="34" charset="0"/>
                          <a:cs typeface="Arial" panose="020B0604020202020204" pitchFamily="34" charset="0"/>
                        </a:rPr>
                        <a:t>Health Care including Nursing</a:t>
                      </a:r>
                      <a:endParaRPr lang="en-GB" sz="1200" b="1" i="0" u="none" strike="noStrike" dirty="0">
                        <a:effectLst/>
                        <a:latin typeface="Arial" panose="020B0604020202020204" pitchFamily="34" charset="0"/>
                        <a:cs typeface="Arial" panose="020B0604020202020204" pitchFamily="34" charset="0"/>
                      </a:endParaRPr>
                    </a:p>
                  </a:txBody>
                  <a:tcPr marL="8115" marR="8115" marT="8115" marB="0" anchor="b"/>
                </a:tc>
                <a:tc>
                  <a:txBody>
                    <a:bodyPr/>
                    <a:lstStyle/>
                    <a:p>
                      <a:pPr algn="ctr" fontAlgn="b"/>
                      <a:r>
                        <a:rPr lang="en-GB" sz="1200" b="1" u="none" strike="noStrike">
                          <a:effectLst/>
                          <a:latin typeface="Arial" panose="020B0604020202020204" pitchFamily="34" charset="0"/>
                          <a:cs typeface="Arial" panose="020B0604020202020204" pitchFamily="34" charset="0"/>
                        </a:rPr>
                        <a:t>14,435</a:t>
                      </a:r>
                      <a:endParaRPr lang="en-GB" sz="1200" b="1" i="0" u="none" strike="noStrike">
                        <a:effectLst/>
                        <a:latin typeface="Arial" panose="020B0604020202020204" pitchFamily="34" charset="0"/>
                        <a:cs typeface="Arial" panose="020B0604020202020204" pitchFamily="34" charset="0"/>
                      </a:endParaRPr>
                    </a:p>
                  </a:txBody>
                  <a:tcPr marL="8115" marR="8115" marT="8115" marB="0" anchor="b"/>
                </a:tc>
                <a:extLst>
                  <a:ext uri="{0D108BD9-81ED-4DB2-BD59-A6C34878D82A}">
                    <a16:rowId xmlns:a16="http://schemas.microsoft.com/office/drawing/2014/main" val="290817973"/>
                  </a:ext>
                </a:extLst>
              </a:tr>
              <a:tr h="162303">
                <a:tc>
                  <a:txBody>
                    <a:bodyPr/>
                    <a:lstStyle/>
                    <a:p>
                      <a:pPr algn="l" fontAlgn="b"/>
                      <a:r>
                        <a:rPr lang="en-GB" sz="1200" b="1" u="none" strike="noStrike" dirty="0">
                          <a:effectLst/>
                          <a:latin typeface="Arial" panose="020B0604020202020204" pitchFamily="34" charset="0"/>
                          <a:cs typeface="Arial" panose="020B0604020202020204" pitchFamily="34" charset="0"/>
                        </a:rPr>
                        <a:t>Sales</a:t>
                      </a:r>
                      <a:endParaRPr lang="en-GB" sz="1200" b="1" i="0" u="none" strike="noStrike" dirty="0">
                        <a:effectLst/>
                        <a:latin typeface="Arial" panose="020B0604020202020204" pitchFamily="34" charset="0"/>
                        <a:cs typeface="Arial" panose="020B0604020202020204" pitchFamily="34" charset="0"/>
                      </a:endParaRPr>
                    </a:p>
                  </a:txBody>
                  <a:tcPr marL="8115" marR="8115" marT="8115" marB="0" anchor="b"/>
                </a:tc>
                <a:tc>
                  <a:txBody>
                    <a:bodyPr/>
                    <a:lstStyle/>
                    <a:p>
                      <a:pPr algn="ctr" fontAlgn="b"/>
                      <a:r>
                        <a:rPr lang="en-GB" sz="1200" b="1" u="none" strike="noStrike">
                          <a:effectLst/>
                          <a:latin typeface="Arial" panose="020B0604020202020204" pitchFamily="34" charset="0"/>
                          <a:cs typeface="Arial" panose="020B0604020202020204" pitchFamily="34" charset="0"/>
                        </a:rPr>
                        <a:t>13,941</a:t>
                      </a:r>
                      <a:endParaRPr lang="en-GB" sz="1200" b="1" i="0" u="none" strike="noStrike">
                        <a:effectLst/>
                        <a:latin typeface="Arial" panose="020B0604020202020204" pitchFamily="34" charset="0"/>
                        <a:cs typeface="Arial" panose="020B0604020202020204" pitchFamily="34" charset="0"/>
                      </a:endParaRPr>
                    </a:p>
                  </a:txBody>
                  <a:tcPr marL="8115" marR="8115" marT="8115" marB="0" anchor="b"/>
                </a:tc>
                <a:extLst>
                  <a:ext uri="{0D108BD9-81ED-4DB2-BD59-A6C34878D82A}">
                    <a16:rowId xmlns:a16="http://schemas.microsoft.com/office/drawing/2014/main" val="18333611"/>
                  </a:ext>
                </a:extLst>
              </a:tr>
              <a:tr h="162303">
                <a:tc>
                  <a:txBody>
                    <a:bodyPr/>
                    <a:lstStyle/>
                    <a:p>
                      <a:pPr algn="l" fontAlgn="b"/>
                      <a:r>
                        <a:rPr lang="en-GB" sz="1200" b="1" u="none" strike="noStrike" dirty="0">
                          <a:effectLst/>
                          <a:latin typeface="Arial" panose="020B0604020202020204" pitchFamily="34" charset="0"/>
                          <a:cs typeface="Arial" panose="020B0604020202020204" pitchFamily="34" charset="0"/>
                        </a:rPr>
                        <a:t>Education and Training</a:t>
                      </a:r>
                      <a:endParaRPr lang="en-GB" sz="1200" b="1" i="0" u="none" strike="noStrike" dirty="0">
                        <a:effectLst/>
                        <a:latin typeface="Arial" panose="020B0604020202020204" pitchFamily="34" charset="0"/>
                        <a:cs typeface="Arial" panose="020B0604020202020204" pitchFamily="34" charset="0"/>
                      </a:endParaRPr>
                    </a:p>
                  </a:txBody>
                  <a:tcPr marL="8115" marR="8115" marT="8115" marB="0" anchor="b"/>
                </a:tc>
                <a:tc>
                  <a:txBody>
                    <a:bodyPr/>
                    <a:lstStyle/>
                    <a:p>
                      <a:pPr algn="ctr" fontAlgn="b"/>
                      <a:r>
                        <a:rPr lang="en-GB" sz="1200" b="1" u="none" strike="noStrike">
                          <a:effectLst/>
                          <a:latin typeface="Arial" panose="020B0604020202020204" pitchFamily="34" charset="0"/>
                          <a:cs typeface="Arial" panose="020B0604020202020204" pitchFamily="34" charset="0"/>
                        </a:rPr>
                        <a:t>12,343</a:t>
                      </a:r>
                      <a:endParaRPr lang="en-GB" sz="1200" b="1" i="0" u="none" strike="noStrike">
                        <a:effectLst/>
                        <a:latin typeface="Arial" panose="020B0604020202020204" pitchFamily="34" charset="0"/>
                        <a:cs typeface="Arial" panose="020B0604020202020204" pitchFamily="34" charset="0"/>
                      </a:endParaRPr>
                    </a:p>
                  </a:txBody>
                  <a:tcPr marL="8115" marR="8115" marT="8115" marB="0" anchor="b"/>
                </a:tc>
                <a:extLst>
                  <a:ext uri="{0D108BD9-81ED-4DB2-BD59-A6C34878D82A}">
                    <a16:rowId xmlns:a16="http://schemas.microsoft.com/office/drawing/2014/main" val="1267113603"/>
                  </a:ext>
                </a:extLst>
              </a:tr>
              <a:tr h="162303">
                <a:tc>
                  <a:txBody>
                    <a:bodyPr/>
                    <a:lstStyle/>
                    <a:p>
                      <a:pPr algn="l" fontAlgn="b"/>
                      <a:r>
                        <a:rPr lang="en-GB" sz="1200" b="1" u="none" strike="noStrike" dirty="0">
                          <a:effectLst/>
                          <a:latin typeface="Arial" panose="020B0604020202020204" pitchFamily="34" charset="0"/>
                          <a:cs typeface="Arial" panose="020B0604020202020204" pitchFamily="34" charset="0"/>
                        </a:rPr>
                        <a:t>Information Technology/Digital</a:t>
                      </a:r>
                      <a:endParaRPr lang="en-GB" sz="1200" b="1" i="0" u="none" strike="noStrike" dirty="0">
                        <a:effectLst/>
                        <a:latin typeface="Arial" panose="020B0604020202020204" pitchFamily="34" charset="0"/>
                        <a:cs typeface="Arial" panose="020B0604020202020204" pitchFamily="34" charset="0"/>
                      </a:endParaRPr>
                    </a:p>
                  </a:txBody>
                  <a:tcPr marL="8115" marR="8115" marT="8115" marB="0" anchor="b"/>
                </a:tc>
                <a:tc>
                  <a:txBody>
                    <a:bodyPr/>
                    <a:lstStyle/>
                    <a:p>
                      <a:pPr algn="ctr" fontAlgn="b"/>
                      <a:r>
                        <a:rPr lang="en-GB" sz="1200" b="1" u="none" strike="noStrike">
                          <a:effectLst/>
                          <a:latin typeface="Arial" panose="020B0604020202020204" pitchFamily="34" charset="0"/>
                          <a:cs typeface="Arial" panose="020B0604020202020204" pitchFamily="34" charset="0"/>
                        </a:rPr>
                        <a:t>12,316</a:t>
                      </a:r>
                      <a:endParaRPr lang="en-GB" sz="1200" b="1" i="0" u="none" strike="noStrike">
                        <a:effectLst/>
                        <a:latin typeface="Arial" panose="020B0604020202020204" pitchFamily="34" charset="0"/>
                        <a:cs typeface="Arial" panose="020B0604020202020204" pitchFamily="34" charset="0"/>
                      </a:endParaRPr>
                    </a:p>
                  </a:txBody>
                  <a:tcPr marL="8115" marR="8115" marT="8115" marB="0" anchor="b"/>
                </a:tc>
                <a:extLst>
                  <a:ext uri="{0D108BD9-81ED-4DB2-BD59-A6C34878D82A}">
                    <a16:rowId xmlns:a16="http://schemas.microsoft.com/office/drawing/2014/main" val="2730048438"/>
                  </a:ext>
                </a:extLst>
              </a:tr>
              <a:tr h="162303">
                <a:tc>
                  <a:txBody>
                    <a:bodyPr/>
                    <a:lstStyle/>
                    <a:p>
                      <a:pPr algn="l" fontAlgn="b"/>
                      <a:r>
                        <a:rPr lang="en-GB" sz="1200" b="1" u="none" strike="noStrike" dirty="0">
                          <a:effectLst/>
                          <a:latin typeface="Arial" panose="020B0604020202020204" pitchFamily="34" charset="0"/>
                          <a:cs typeface="Arial" panose="020B0604020202020204" pitchFamily="34" charset="0"/>
                        </a:rPr>
                        <a:t>Finance</a:t>
                      </a:r>
                      <a:endParaRPr lang="en-GB" sz="1200" b="1" i="0" u="none" strike="noStrike" dirty="0">
                        <a:effectLst/>
                        <a:latin typeface="Arial" panose="020B0604020202020204" pitchFamily="34" charset="0"/>
                        <a:cs typeface="Arial" panose="020B0604020202020204" pitchFamily="34" charset="0"/>
                      </a:endParaRPr>
                    </a:p>
                  </a:txBody>
                  <a:tcPr marL="8115" marR="8115" marT="8115" marB="0" anchor="b"/>
                </a:tc>
                <a:tc>
                  <a:txBody>
                    <a:bodyPr/>
                    <a:lstStyle/>
                    <a:p>
                      <a:pPr algn="ctr" fontAlgn="b"/>
                      <a:r>
                        <a:rPr lang="en-GB" sz="1200" b="1" u="none" strike="noStrike">
                          <a:effectLst/>
                          <a:latin typeface="Arial" panose="020B0604020202020204" pitchFamily="34" charset="0"/>
                          <a:cs typeface="Arial" panose="020B0604020202020204" pitchFamily="34" charset="0"/>
                        </a:rPr>
                        <a:t>11,312</a:t>
                      </a:r>
                      <a:endParaRPr lang="en-GB" sz="1200" b="1" i="0" u="none" strike="noStrike">
                        <a:effectLst/>
                        <a:latin typeface="Arial" panose="020B0604020202020204" pitchFamily="34" charset="0"/>
                        <a:cs typeface="Arial" panose="020B0604020202020204" pitchFamily="34" charset="0"/>
                      </a:endParaRPr>
                    </a:p>
                  </a:txBody>
                  <a:tcPr marL="8115" marR="8115" marT="8115" marB="0" anchor="b"/>
                </a:tc>
                <a:extLst>
                  <a:ext uri="{0D108BD9-81ED-4DB2-BD59-A6C34878D82A}">
                    <a16:rowId xmlns:a16="http://schemas.microsoft.com/office/drawing/2014/main" val="618018570"/>
                  </a:ext>
                </a:extLst>
              </a:tr>
              <a:tr h="162303">
                <a:tc>
                  <a:txBody>
                    <a:bodyPr/>
                    <a:lstStyle/>
                    <a:p>
                      <a:pPr algn="l" fontAlgn="b"/>
                      <a:r>
                        <a:rPr lang="en-GB" sz="1200" b="1" u="none" strike="noStrike" dirty="0">
                          <a:effectLst/>
                          <a:latin typeface="Arial" panose="020B0604020202020204" pitchFamily="34" charset="0"/>
                          <a:cs typeface="Arial" panose="020B0604020202020204" pitchFamily="34" charset="0"/>
                        </a:rPr>
                        <a:t>Engineering</a:t>
                      </a:r>
                      <a:endParaRPr lang="en-GB" sz="1200" b="1" i="0" u="none" strike="noStrike" dirty="0">
                        <a:effectLst/>
                        <a:latin typeface="Arial" panose="020B0604020202020204" pitchFamily="34" charset="0"/>
                        <a:cs typeface="Arial" panose="020B0604020202020204" pitchFamily="34" charset="0"/>
                      </a:endParaRPr>
                    </a:p>
                  </a:txBody>
                  <a:tcPr marL="8115" marR="8115" marT="8115" marB="0" anchor="b"/>
                </a:tc>
                <a:tc>
                  <a:txBody>
                    <a:bodyPr/>
                    <a:lstStyle/>
                    <a:p>
                      <a:pPr algn="ctr" fontAlgn="b"/>
                      <a:r>
                        <a:rPr lang="en-GB" sz="1200" b="1" u="none" strike="noStrike">
                          <a:effectLst/>
                          <a:latin typeface="Arial" panose="020B0604020202020204" pitchFamily="34" charset="0"/>
                          <a:cs typeface="Arial" panose="020B0604020202020204" pitchFamily="34" charset="0"/>
                        </a:rPr>
                        <a:t>11,036</a:t>
                      </a:r>
                      <a:endParaRPr lang="en-GB" sz="1200" b="1" i="0" u="none" strike="noStrike">
                        <a:effectLst/>
                        <a:latin typeface="Arial" panose="020B0604020202020204" pitchFamily="34" charset="0"/>
                        <a:cs typeface="Arial" panose="020B0604020202020204" pitchFamily="34" charset="0"/>
                      </a:endParaRPr>
                    </a:p>
                  </a:txBody>
                  <a:tcPr marL="8115" marR="8115" marT="8115" marB="0" anchor="b"/>
                </a:tc>
                <a:extLst>
                  <a:ext uri="{0D108BD9-81ED-4DB2-BD59-A6C34878D82A}">
                    <a16:rowId xmlns:a16="http://schemas.microsoft.com/office/drawing/2014/main" val="1819333051"/>
                  </a:ext>
                </a:extLst>
              </a:tr>
              <a:tr h="162303">
                <a:tc>
                  <a:txBody>
                    <a:bodyPr/>
                    <a:lstStyle/>
                    <a:p>
                      <a:pPr algn="l" fontAlgn="b"/>
                      <a:r>
                        <a:rPr lang="en-GB" sz="1200" b="1" u="none" strike="noStrike" dirty="0">
                          <a:effectLst/>
                          <a:latin typeface="Arial" panose="020B0604020202020204" pitchFamily="34" charset="0"/>
                          <a:cs typeface="Arial" panose="020B0604020202020204" pitchFamily="34" charset="0"/>
                        </a:rPr>
                        <a:t>Clerical and Administrative</a:t>
                      </a:r>
                      <a:endParaRPr lang="en-GB" sz="1200" b="1" i="0" u="none" strike="noStrike" dirty="0">
                        <a:effectLst/>
                        <a:latin typeface="Arial" panose="020B0604020202020204" pitchFamily="34" charset="0"/>
                        <a:cs typeface="Arial" panose="020B0604020202020204" pitchFamily="34" charset="0"/>
                      </a:endParaRPr>
                    </a:p>
                  </a:txBody>
                  <a:tcPr marL="8115" marR="8115" marT="8115" marB="0" anchor="b"/>
                </a:tc>
                <a:tc>
                  <a:txBody>
                    <a:bodyPr/>
                    <a:lstStyle/>
                    <a:p>
                      <a:pPr algn="ctr" fontAlgn="b"/>
                      <a:r>
                        <a:rPr lang="en-GB" sz="1200" b="1" u="none" strike="noStrike">
                          <a:effectLst/>
                          <a:latin typeface="Arial" panose="020B0604020202020204" pitchFamily="34" charset="0"/>
                          <a:cs typeface="Arial" panose="020B0604020202020204" pitchFamily="34" charset="0"/>
                        </a:rPr>
                        <a:t>10,002</a:t>
                      </a:r>
                      <a:endParaRPr lang="en-GB" sz="1200" b="1" i="0" u="none" strike="noStrike">
                        <a:effectLst/>
                        <a:latin typeface="Arial" panose="020B0604020202020204" pitchFamily="34" charset="0"/>
                        <a:cs typeface="Arial" panose="020B0604020202020204" pitchFamily="34" charset="0"/>
                      </a:endParaRPr>
                    </a:p>
                  </a:txBody>
                  <a:tcPr marL="8115" marR="8115" marT="8115" marB="0" anchor="b"/>
                </a:tc>
                <a:extLst>
                  <a:ext uri="{0D108BD9-81ED-4DB2-BD59-A6C34878D82A}">
                    <a16:rowId xmlns:a16="http://schemas.microsoft.com/office/drawing/2014/main" val="1804307830"/>
                  </a:ext>
                </a:extLst>
              </a:tr>
              <a:tr h="162303">
                <a:tc>
                  <a:txBody>
                    <a:bodyPr/>
                    <a:lstStyle/>
                    <a:p>
                      <a:pPr algn="l" fontAlgn="b"/>
                      <a:r>
                        <a:rPr lang="en-GB" sz="1200" b="1" u="none" strike="noStrike" dirty="0">
                          <a:effectLst/>
                          <a:latin typeface="Arial" panose="020B0604020202020204" pitchFamily="34" charset="0"/>
                          <a:cs typeface="Arial" panose="020B0604020202020204" pitchFamily="34" charset="0"/>
                        </a:rPr>
                        <a:t>Hospitality, Food, and Tourism</a:t>
                      </a:r>
                      <a:endParaRPr lang="en-GB" sz="1200" b="1" i="0" u="none" strike="noStrike" dirty="0">
                        <a:effectLst/>
                        <a:latin typeface="Arial" panose="020B0604020202020204" pitchFamily="34" charset="0"/>
                        <a:cs typeface="Arial" panose="020B0604020202020204" pitchFamily="34" charset="0"/>
                      </a:endParaRPr>
                    </a:p>
                  </a:txBody>
                  <a:tcPr marL="8115" marR="8115" marT="8115" marB="0" anchor="b"/>
                </a:tc>
                <a:tc>
                  <a:txBody>
                    <a:bodyPr/>
                    <a:lstStyle/>
                    <a:p>
                      <a:pPr algn="ctr" fontAlgn="b"/>
                      <a:r>
                        <a:rPr lang="en-GB" sz="1200" b="1" u="none" strike="noStrike" dirty="0">
                          <a:effectLst/>
                          <a:latin typeface="Arial" panose="020B0604020202020204" pitchFamily="34" charset="0"/>
                          <a:cs typeface="Arial" panose="020B0604020202020204" pitchFamily="34" charset="0"/>
                        </a:rPr>
                        <a:t>7,963</a:t>
                      </a:r>
                      <a:endParaRPr lang="en-GB" sz="1200" b="1" i="0" u="none" strike="noStrike" dirty="0">
                        <a:effectLst/>
                        <a:latin typeface="Arial" panose="020B0604020202020204" pitchFamily="34" charset="0"/>
                        <a:cs typeface="Arial" panose="020B0604020202020204" pitchFamily="34" charset="0"/>
                      </a:endParaRPr>
                    </a:p>
                  </a:txBody>
                  <a:tcPr marL="8115" marR="8115" marT="8115" marB="0" anchor="b"/>
                </a:tc>
                <a:extLst>
                  <a:ext uri="{0D108BD9-81ED-4DB2-BD59-A6C34878D82A}">
                    <a16:rowId xmlns:a16="http://schemas.microsoft.com/office/drawing/2014/main" val="3259497183"/>
                  </a:ext>
                </a:extLst>
              </a:tr>
              <a:tr h="162303">
                <a:tc>
                  <a:txBody>
                    <a:bodyPr/>
                    <a:lstStyle/>
                    <a:p>
                      <a:pPr algn="l" fontAlgn="b"/>
                      <a:r>
                        <a:rPr lang="en-GB" sz="1200" b="1" u="none" strike="noStrike" dirty="0">
                          <a:effectLst/>
                          <a:latin typeface="Arial" panose="020B0604020202020204" pitchFamily="34" charset="0"/>
                          <a:cs typeface="Arial" panose="020B0604020202020204" pitchFamily="34" charset="0"/>
                        </a:rPr>
                        <a:t>Transportation/Logistics</a:t>
                      </a:r>
                      <a:endParaRPr lang="en-GB" sz="1200" b="1" i="0" u="none" strike="noStrike" dirty="0">
                        <a:effectLst/>
                        <a:latin typeface="Arial" panose="020B0604020202020204" pitchFamily="34" charset="0"/>
                        <a:cs typeface="Arial" panose="020B0604020202020204" pitchFamily="34" charset="0"/>
                      </a:endParaRPr>
                    </a:p>
                  </a:txBody>
                  <a:tcPr marL="8115" marR="8115" marT="8115" marB="0" anchor="b"/>
                </a:tc>
                <a:tc>
                  <a:txBody>
                    <a:bodyPr/>
                    <a:lstStyle/>
                    <a:p>
                      <a:pPr algn="ctr" fontAlgn="b"/>
                      <a:r>
                        <a:rPr lang="en-GB" sz="1200" b="1" u="none" strike="noStrike" dirty="0">
                          <a:effectLst/>
                          <a:latin typeface="Arial" panose="020B0604020202020204" pitchFamily="34" charset="0"/>
                          <a:cs typeface="Arial" panose="020B0604020202020204" pitchFamily="34" charset="0"/>
                        </a:rPr>
                        <a:t>7,219</a:t>
                      </a:r>
                      <a:endParaRPr lang="en-GB" sz="1200" b="1" i="0" u="none" strike="noStrike" dirty="0">
                        <a:effectLst/>
                        <a:latin typeface="Arial" panose="020B0604020202020204" pitchFamily="34" charset="0"/>
                        <a:cs typeface="Arial" panose="020B0604020202020204" pitchFamily="34" charset="0"/>
                      </a:endParaRPr>
                    </a:p>
                  </a:txBody>
                  <a:tcPr marL="8115" marR="8115" marT="8115" marB="0" anchor="b"/>
                </a:tc>
                <a:extLst>
                  <a:ext uri="{0D108BD9-81ED-4DB2-BD59-A6C34878D82A}">
                    <a16:rowId xmlns:a16="http://schemas.microsoft.com/office/drawing/2014/main" val="2119390853"/>
                  </a:ext>
                </a:extLst>
              </a:tr>
              <a:tr h="162303">
                <a:tc>
                  <a:txBody>
                    <a:bodyPr/>
                    <a:lstStyle/>
                    <a:p>
                      <a:pPr algn="l" fontAlgn="b"/>
                      <a:r>
                        <a:rPr lang="en-GB" sz="1200" b="1" u="none" strike="noStrike" dirty="0">
                          <a:effectLst/>
                          <a:latin typeface="Arial" panose="020B0604020202020204" pitchFamily="34" charset="0"/>
                          <a:cs typeface="Arial" panose="020B0604020202020204" pitchFamily="34" charset="0"/>
                        </a:rPr>
                        <a:t>Manufacturing and Production</a:t>
                      </a:r>
                      <a:endParaRPr lang="en-GB" sz="1200" b="1" i="0" u="none" strike="noStrike" dirty="0">
                        <a:effectLst/>
                        <a:latin typeface="Arial" panose="020B0604020202020204" pitchFamily="34" charset="0"/>
                        <a:cs typeface="Arial" panose="020B0604020202020204" pitchFamily="34" charset="0"/>
                      </a:endParaRPr>
                    </a:p>
                  </a:txBody>
                  <a:tcPr marL="8115" marR="8115" marT="8115" marB="0" anchor="b"/>
                </a:tc>
                <a:tc>
                  <a:txBody>
                    <a:bodyPr/>
                    <a:lstStyle/>
                    <a:p>
                      <a:pPr algn="ctr" fontAlgn="b"/>
                      <a:r>
                        <a:rPr lang="en-GB" sz="1200" b="1" u="none" strike="noStrike" dirty="0">
                          <a:effectLst/>
                          <a:latin typeface="Arial" panose="020B0604020202020204" pitchFamily="34" charset="0"/>
                          <a:cs typeface="Arial" panose="020B0604020202020204" pitchFamily="34" charset="0"/>
                        </a:rPr>
                        <a:t>6,958</a:t>
                      </a:r>
                      <a:endParaRPr lang="en-GB" sz="1200" b="1" i="0" u="none" strike="noStrike" dirty="0">
                        <a:effectLst/>
                        <a:latin typeface="Arial" panose="020B0604020202020204" pitchFamily="34" charset="0"/>
                        <a:cs typeface="Arial" panose="020B0604020202020204" pitchFamily="34" charset="0"/>
                      </a:endParaRPr>
                    </a:p>
                  </a:txBody>
                  <a:tcPr marL="8115" marR="8115" marT="8115" marB="0" anchor="b"/>
                </a:tc>
                <a:extLst>
                  <a:ext uri="{0D108BD9-81ED-4DB2-BD59-A6C34878D82A}">
                    <a16:rowId xmlns:a16="http://schemas.microsoft.com/office/drawing/2014/main" val="2195610986"/>
                  </a:ext>
                </a:extLst>
              </a:tr>
              <a:tr h="162303">
                <a:tc>
                  <a:txBody>
                    <a:bodyPr/>
                    <a:lstStyle/>
                    <a:p>
                      <a:pPr algn="l" fontAlgn="b"/>
                      <a:r>
                        <a:rPr lang="en-GB" sz="1200" b="1" u="none" strike="noStrike" dirty="0">
                          <a:effectLst/>
                          <a:latin typeface="Arial" panose="020B0604020202020204" pitchFamily="34" charset="0"/>
                          <a:cs typeface="Arial" panose="020B0604020202020204" pitchFamily="34" charset="0"/>
                        </a:rPr>
                        <a:t>Maintenance, Repair, and Installation</a:t>
                      </a:r>
                      <a:endParaRPr lang="en-GB" sz="1200" b="1" i="0" u="none" strike="noStrike" dirty="0">
                        <a:effectLst/>
                        <a:latin typeface="Arial" panose="020B0604020202020204" pitchFamily="34" charset="0"/>
                        <a:cs typeface="Arial" panose="020B0604020202020204" pitchFamily="34" charset="0"/>
                      </a:endParaRPr>
                    </a:p>
                  </a:txBody>
                  <a:tcPr marL="8115" marR="8115" marT="8115" marB="0" anchor="b"/>
                </a:tc>
                <a:tc>
                  <a:txBody>
                    <a:bodyPr/>
                    <a:lstStyle/>
                    <a:p>
                      <a:pPr algn="ctr" fontAlgn="b"/>
                      <a:r>
                        <a:rPr lang="en-GB" sz="1200" b="1" u="none" strike="noStrike" dirty="0">
                          <a:effectLst/>
                          <a:latin typeface="Arial" panose="020B0604020202020204" pitchFamily="34" charset="0"/>
                          <a:cs typeface="Arial" panose="020B0604020202020204" pitchFamily="34" charset="0"/>
                        </a:rPr>
                        <a:t>6,905</a:t>
                      </a:r>
                      <a:endParaRPr lang="en-GB" sz="1200" b="1" i="0" u="none" strike="noStrike" dirty="0">
                        <a:effectLst/>
                        <a:latin typeface="Arial" panose="020B0604020202020204" pitchFamily="34" charset="0"/>
                        <a:cs typeface="Arial" panose="020B0604020202020204" pitchFamily="34" charset="0"/>
                      </a:endParaRPr>
                    </a:p>
                  </a:txBody>
                  <a:tcPr marL="8115" marR="8115" marT="8115" marB="0" anchor="b"/>
                </a:tc>
                <a:extLst>
                  <a:ext uri="{0D108BD9-81ED-4DB2-BD59-A6C34878D82A}">
                    <a16:rowId xmlns:a16="http://schemas.microsoft.com/office/drawing/2014/main" val="971340180"/>
                  </a:ext>
                </a:extLst>
              </a:tr>
              <a:tr h="162303">
                <a:tc>
                  <a:txBody>
                    <a:bodyPr/>
                    <a:lstStyle/>
                    <a:p>
                      <a:pPr algn="l" fontAlgn="b"/>
                      <a:r>
                        <a:rPr lang="en-GB" sz="1200" b="1" u="none" strike="noStrike" dirty="0">
                          <a:effectLst/>
                          <a:latin typeface="Arial" panose="020B0604020202020204" pitchFamily="34" charset="0"/>
                          <a:cs typeface="Arial" panose="020B0604020202020204" pitchFamily="34" charset="0"/>
                        </a:rPr>
                        <a:t>Customer and Client Support</a:t>
                      </a:r>
                      <a:endParaRPr lang="en-GB" sz="1200" b="1" i="0" u="none" strike="noStrike" dirty="0">
                        <a:effectLst/>
                        <a:latin typeface="Arial" panose="020B0604020202020204" pitchFamily="34" charset="0"/>
                        <a:cs typeface="Arial" panose="020B0604020202020204" pitchFamily="34" charset="0"/>
                      </a:endParaRPr>
                    </a:p>
                  </a:txBody>
                  <a:tcPr marL="8115" marR="8115" marT="8115" marB="0" anchor="b"/>
                </a:tc>
                <a:tc>
                  <a:txBody>
                    <a:bodyPr/>
                    <a:lstStyle/>
                    <a:p>
                      <a:pPr algn="ctr" fontAlgn="b"/>
                      <a:r>
                        <a:rPr lang="en-GB" sz="1200" b="1" u="none" strike="noStrike" dirty="0">
                          <a:effectLst/>
                          <a:latin typeface="Arial" panose="020B0604020202020204" pitchFamily="34" charset="0"/>
                          <a:cs typeface="Arial" panose="020B0604020202020204" pitchFamily="34" charset="0"/>
                        </a:rPr>
                        <a:t>6,082</a:t>
                      </a:r>
                      <a:endParaRPr lang="en-GB" sz="1200" b="1" i="0" u="none" strike="noStrike" dirty="0">
                        <a:effectLst/>
                        <a:latin typeface="Arial" panose="020B0604020202020204" pitchFamily="34" charset="0"/>
                        <a:cs typeface="Arial" panose="020B0604020202020204" pitchFamily="34" charset="0"/>
                      </a:endParaRPr>
                    </a:p>
                  </a:txBody>
                  <a:tcPr marL="8115" marR="8115" marT="8115" marB="0" anchor="b"/>
                </a:tc>
                <a:extLst>
                  <a:ext uri="{0D108BD9-81ED-4DB2-BD59-A6C34878D82A}">
                    <a16:rowId xmlns:a16="http://schemas.microsoft.com/office/drawing/2014/main" val="3246841616"/>
                  </a:ext>
                </a:extLst>
              </a:tr>
              <a:tr h="162303">
                <a:tc>
                  <a:txBody>
                    <a:bodyPr/>
                    <a:lstStyle/>
                    <a:p>
                      <a:pPr algn="l" fontAlgn="b"/>
                      <a:r>
                        <a:rPr lang="en-GB" sz="1200" b="1" u="none" strike="noStrike" dirty="0">
                          <a:effectLst/>
                          <a:latin typeface="Arial" panose="020B0604020202020204" pitchFamily="34" charset="0"/>
                          <a:cs typeface="Arial" panose="020B0604020202020204" pitchFamily="34" charset="0"/>
                        </a:rPr>
                        <a:t>Construction, Extraction, and Architecture</a:t>
                      </a:r>
                      <a:endParaRPr lang="en-GB" sz="1200" b="1" i="0" u="none" strike="noStrike" dirty="0">
                        <a:effectLst/>
                        <a:latin typeface="Arial" panose="020B0604020202020204" pitchFamily="34" charset="0"/>
                        <a:cs typeface="Arial" panose="020B0604020202020204" pitchFamily="34" charset="0"/>
                      </a:endParaRPr>
                    </a:p>
                  </a:txBody>
                  <a:tcPr marL="8115" marR="8115" marT="8115" marB="0" anchor="b"/>
                </a:tc>
                <a:tc>
                  <a:txBody>
                    <a:bodyPr/>
                    <a:lstStyle/>
                    <a:p>
                      <a:pPr algn="ctr" fontAlgn="b"/>
                      <a:r>
                        <a:rPr lang="en-GB" sz="1200" b="1" u="none" strike="noStrike" dirty="0">
                          <a:effectLst/>
                          <a:latin typeface="Arial" panose="020B0604020202020204" pitchFamily="34" charset="0"/>
                          <a:cs typeface="Arial" panose="020B0604020202020204" pitchFamily="34" charset="0"/>
                        </a:rPr>
                        <a:t>5,430</a:t>
                      </a:r>
                      <a:endParaRPr lang="en-GB" sz="1200" b="1" i="0" u="none" strike="noStrike" dirty="0">
                        <a:effectLst/>
                        <a:latin typeface="Arial" panose="020B0604020202020204" pitchFamily="34" charset="0"/>
                        <a:cs typeface="Arial" panose="020B0604020202020204" pitchFamily="34" charset="0"/>
                      </a:endParaRPr>
                    </a:p>
                  </a:txBody>
                  <a:tcPr marL="8115" marR="8115" marT="8115" marB="0" anchor="b"/>
                </a:tc>
                <a:extLst>
                  <a:ext uri="{0D108BD9-81ED-4DB2-BD59-A6C34878D82A}">
                    <a16:rowId xmlns:a16="http://schemas.microsoft.com/office/drawing/2014/main" val="1919463374"/>
                  </a:ext>
                </a:extLst>
              </a:tr>
              <a:tr h="162303">
                <a:tc>
                  <a:txBody>
                    <a:bodyPr/>
                    <a:lstStyle/>
                    <a:p>
                      <a:pPr algn="l" fontAlgn="b"/>
                      <a:r>
                        <a:rPr lang="en-GB" sz="1200" b="1" u="none" strike="noStrike" dirty="0">
                          <a:effectLst/>
                          <a:latin typeface="Arial" panose="020B0604020202020204" pitchFamily="34" charset="0"/>
                          <a:cs typeface="Arial" panose="020B0604020202020204" pitchFamily="34" charset="0"/>
                        </a:rPr>
                        <a:t>Human Resources</a:t>
                      </a:r>
                      <a:endParaRPr lang="en-GB" sz="1200" b="1" i="0" u="none" strike="noStrike" dirty="0">
                        <a:effectLst/>
                        <a:latin typeface="Arial" panose="020B0604020202020204" pitchFamily="34" charset="0"/>
                        <a:cs typeface="Arial" panose="020B0604020202020204" pitchFamily="34" charset="0"/>
                      </a:endParaRPr>
                    </a:p>
                  </a:txBody>
                  <a:tcPr marL="8115" marR="8115" marT="8115" marB="0" anchor="b"/>
                </a:tc>
                <a:tc>
                  <a:txBody>
                    <a:bodyPr/>
                    <a:lstStyle/>
                    <a:p>
                      <a:pPr algn="ctr" fontAlgn="b"/>
                      <a:r>
                        <a:rPr lang="en-GB" sz="1200" b="1" u="none" strike="noStrike" dirty="0">
                          <a:effectLst/>
                          <a:latin typeface="Arial" panose="020B0604020202020204" pitchFamily="34" charset="0"/>
                          <a:cs typeface="Arial" panose="020B0604020202020204" pitchFamily="34" charset="0"/>
                        </a:rPr>
                        <a:t>4,875</a:t>
                      </a:r>
                      <a:endParaRPr lang="en-GB" sz="1200" b="1" i="0" u="none" strike="noStrike" dirty="0">
                        <a:effectLst/>
                        <a:latin typeface="Arial" panose="020B0604020202020204" pitchFamily="34" charset="0"/>
                        <a:cs typeface="Arial" panose="020B0604020202020204" pitchFamily="34" charset="0"/>
                      </a:endParaRPr>
                    </a:p>
                  </a:txBody>
                  <a:tcPr marL="8115" marR="8115" marT="8115" marB="0" anchor="b"/>
                </a:tc>
                <a:extLst>
                  <a:ext uri="{0D108BD9-81ED-4DB2-BD59-A6C34878D82A}">
                    <a16:rowId xmlns:a16="http://schemas.microsoft.com/office/drawing/2014/main" val="1874017583"/>
                  </a:ext>
                </a:extLst>
              </a:tr>
              <a:tr h="162303">
                <a:tc>
                  <a:txBody>
                    <a:bodyPr/>
                    <a:lstStyle/>
                    <a:p>
                      <a:pPr algn="l" fontAlgn="b"/>
                      <a:r>
                        <a:rPr lang="en-GB" sz="1200" b="1" u="none" strike="noStrike" dirty="0">
                          <a:effectLst/>
                          <a:latin typeface="Arial" panose="020B0604020202020204" pitchFamily="34" charset="0"/>
                          <a:cs typeface="Arial" panose="020B0604020202020204" pitchFamily="34" charset="0"/>
                        </a:rPr>
                        <a:t>Law, Compliance, and Public Safety</a:t>
                      </a:r>
                      <a:endParaRPr lang="en-GB" sz="1200" b="1" i="0" u="none" strike="noStrike" dirty="0">
                        <a:effectLst/>
                        <a:latin typeface="Arial" panose="020B0604020202020204" pitchFamily="34" charset="0"/>
                        <a:cs typeface="Arial" panose="020B0604020202020204" pitchFamily="34" charset="0"/>
                      </a:endParaRPr>
                    </a:p>
                  </a:txBody>
                  <a:tcPr marL="8115" marR="8115" marT="8115" marB="0" anchor="b"/>
                </a:tc>
                <a:tc>
                  <a:txBody>
                    <a:bodyPr/>
                    <a:lstStyle/>
                    <a:p>
                      <a:pPr algn="ctr" fontAlgn="b"/>
                      <a:r>
                        <a:rPr lang="en-GB" sz="1200" b="1" u="none" strike="noStrike" dirty="0">
                          <a:effectLst/>
                          <a:latin typeface="Arial" panose="020B0604020202020204" pitchFamily="34" charset="0"/>
                          <a:cs typeface="Arial" panose="020B0604020202020204" pitchFamily="34" charset="0"/>
                        </a:rPr>
                        <a:t>4,754</a:t>
                      </a:r>
                      <a:endParaRPr lang="en-GB" sz="1200" b="1" i="0" u="none" strike="noStrike" dirty="0">
                        <a:effectLst/>
                        <a:latin typeface="Arial" panose="020B0604020202020204" pitchFamily="34" charset="0"/>
                        <a:cs typeface="Arial" panose="020B0604020202020204" pitchFamily="34" charset="0"/>
                      </a:endParaRPr>
                    </a:p>
                  </a:txBody>
                  <a:tcPr marL="8115" marR="8115" marT="8115" marB="0" anchor="b"/>
                </a:tc>
                <a:extLst>
                  <a:ext uri="{0D108BD9-81ED-4DB2-BD59-A6C34878D82A}">
                    <a16:rowId xmlns:a16="http://schemas.microsoft.com/office/drawing/2014/main" val="1136775295"/>
                  </a:ext>
                </a:extLst>
              </a:tr>
              <a:tr h="162303">
                <a:tc>
                  <a:txBody>
                    <a:bodyPr/>
                    <a:lstStyle/>
                    <a:p>
                      <a:pPr algn="l" fontAlgn="b"/>
                      <a:r>
                        <a:rPr lang="en-GB" sz="1200" b="1" u="none" strike="noStrike" dirty="0">
                          <a:effectLst/>
                          <a:latin typeface="Arial" panose="020B0604020202020204" pitchFamily="34" charset="0"/>
                          <a:cs typeface="Arial" panose="020B0604020202020204" pitchFamily="34" charset="0"/>
                        </a:rPr>
                        <a:t>Planning and Analysis</a:t>
                      </a:r>
                      <a:endParaRPr lang="en-GB" sz="1200" b="1" i="0" u="none" strike="noStrike" dirty="0">
                        <a:effectLst/>
                        <a:latin typeface="Arial" panose="020B0604020202020204" pitchFamily="34" charset="0"/>
                        <a:cs typeface="Arial" panose="020B0604020202020204" pitchFamily="34" charset="0"/>
                      </a:endParaRPr>
                    </a:p>
                  </a:txBody>
                  <a:tcPr marL="8115" marR="8115" marT="8115" marB="0" anchor="b"/>
                </a:tc>
                <a:tc>
                  <a:txBody>
                    <a:bodyPr/>
                    <a:lstStyle/>
                    <a:p>
                      <a:pPr algn="ctr" fontAlgn="b"/>
                      <a:r>
                        <a:rPr lang="en-GB" sz="1200" b="1" u="none" strike="noStrike">
                          <a:effectLst/>
                          <a:latin typeface="Arial" panose="020B0604020202020204" pitchFamily="34" charset="0"/>
                          <a:cs typeface="Arial" panose="020B0604020202020204" pitchFamily="34" charset="0"/>
                        </a:rPr>
                        <a:t>4,153</a:t>
                      </a:r>
                      <a:endParaRPr lang="en-GB" sz="1200" b="1" i="0" u="none" strike="noStrike">
                        <a:effectLst/>
                        <a:latin typeface="Arial" panose="020B0604020202020204" pitchFamily="34" charset="0"/>
                        <a:cs typeface="Arial" panose="020B0604020202020204" pitchFamily="34" charset="0"/>
                      </a:endParaRPr>
                    </a:p>
                  </a:txBody>
                  <a:tcPr marL="8115" marR="8115" marT="8115" marB="0" anchor="b"/>
                </a:tc>
                <a:extLst>
                  <a:ext uri="{0D108BD9-81ED-4DB2-BD59-A6C34878D82A}">
                    <a16:rowId xmlns:a16="http://schemas.microsoft.com/office/drawing/2014/main" val="451367586"/>
                  </a:ext>
                </a:extLst>
              </a:tr>
              <a:tr h="162303">
                <a:tc>
                  <a:txBody>
                    <a:bodyPr/>
                    <a:lstStyle/>
                    <a:p>
                      <a:pPr algn="l" fontAlgn="b"/>
                      <a:r>
                        <a:rPr lang="en-GB" sz="1200" b="1" u="none" strike="noStrike" dirty="0">
                          <a:effectLst/>
                          <a:latin typeface="Arial" panose="020B0604020202020204" pitchFamily="34" charset="0"/>
                          <a:cs typeface="Arial" panose="020B0604020202020204" pitchFamily="34" charset="0"/>
                        </a:rPr>
                        <a:t>Community and Social Services</a:t>
                      </a:r>
                      <a:endParaRPr lang="en-GB" sz="1200" b="1" i="0" u="none" strike="noStrike" dirty="0">
                        <a:effectLst/>
                        <a:latin typeface="Arial" panose="020B0604020202020204" pitchFamily="34" charset="0"/>
                        <a:cs typeface="Arial" panose="020B0604020202020204" pitchFamily="34" charset="0"/>
                      </a:endParaRPr>
                    </a:p>
                  </a:txBody>
                  <a:tcPr marL="8115" marR="8115" marT="8115" marB="0" anchor="b"/>
                </a:tc>
                <a:tc>
                  <a:txBody>
                    <a:bodyPr/>
                    <a:lstStyle/>
                    <a:p>
                      <a:pPr algn="ctr" fontAlgn="b"/>
                      <a:r>
                        <a:rPr lang="en-GB" sz="1200" b="1" u="none" strike="noStrike">
                          <a:effectLst/>
                          <a:latin typeface="Arial" panose="020B0604020202020204" pitchFamily="34" charset="0"/>
                          <a:cs typeface="Arial" panose="020B0604020202020204" pitchFamily="34" charset="0"/>
                        </a:rPr>
                        <a:t>4,137</a:t>
                      </a:r>
                      <a:endParaRPr lang="en-GB" sz="1200" b="1" i="0" u="none" strike="noStrike">
                        <a:effectLst/>
                        <a:latin typeface="Arial" panose="020B0604020202020204" pitchFamily="34" charset="0"/>
                        <a:cs typeface="Arial" panose="020B0604020202020204" pitchFamily="34" charset="0"/>
                      </a:endParaRPr>
                    </a:p>
                  </a:txBody>
                  <a:tcPr marL="8115" marR="8115" marT="8115" marB="0" anchor="b"/>
                </a:tc>
                <a:extLst>
                  <a:ext uri="{0D108BD9-81ED-4DB2-BD59-A6C34878D82A}">
                    <a16:rowId xmlns:a16="http://schemas.microsoft.com/office/drawing/2014/main" val="626684466"/>
                  </a:ext>
                </a:extLst>
              </a:tr>
              <a:tr h="162303">
                <a:tc>
                  <a:txBody>
                    <a:bodyPr/>
                    <a:lstStyle/>
                    <a:p>
                      <a:pPr algn="l" fontAlgn="b"/>
                      <a:r>
                        <a:rPr lang="en-GB" sz="1200" b="1" u="none" strike="noStrike" dirty="0">
                          <a:effectLst/>
                          <a:latin typeface="Arial" panose="020B0604020202020204" pitchFamily="34" charset="0"/>
                          <a:cs typeface="Arial" panose="020B0604020202020204" pitchFamily="34" charset="0"/>
                        </a:rPr>
                        <a:t>Marketing and Public Relations</a:t>
                      </a:r>
                      <a:endParaRPr lang="en-GB" sz="1200" b="1" i="0" u="none" strike="noStrike" dirty="0">
                        <a:effectLst/>
                        <a:latin typeface="Arial" panose="020B0604020202020204" pitchFamily="34" charset="0"/>
                        <a:cs typeface="Arial" panose="020B0604020202020204" pitchFamily="34" charset="0"/>
                      </a:endParaRPr>
                    </a:p>
                  </a:txBody>
                  <a:tcPr marL="8115" marR="8115" marT="8115" marB="0" anchor="b"/>
                </a:tc>
                <a:tc>
                  <a:txBody>
                    <a:bodyPr/>
                    <a:lstStyle/>
                    <a:p>
                      <a:pPr algn="ctr" fontAlgn="b"/>
                      <a:r>
                        <a:rPr lang="en-GB" sz="1200" b="1" u="none" strike="noStrike">
                          <a:effectLst/>
                          <a:latin typeface="Arial" panose="020B0604020202020204" pitchFamily="34" charset="0"/>
                          <a:cs typeface="Arial" panose="020B0604020202020204" pitchFamily="34" charset="0"/>
                        </a:rPr>
                        <a:t>2,860</a:t>
                      </a:r>
                      <a:endParaRPr lang="en-GB" sz="1200" b="1" i="0" u="none" strike="noStrike">
                        <a:effectLst/>
                        <a:latin typeface="Arial" panose="020B0604020202020204" pitchFamily="34" charset="0"/>
                        <a:cs typeface="Arial" panose="020B0604020202020204" pitchFamily="34" charset="0"/>
                      </a:endParaRPr>
                    </a:p>
                  </a:txBody>
                  <a:tcPr marL="8115" marR="8115" marT="8115" marB="0" anchor="b"/>
                </a:tc>
                <a:extLst>
                  <a:ext uri="{0D108BD9-81ED-4DB2-BD59-A6C34878D82A}">
                    <a16:rowId xmlns:a16="http://schemas.microsoft.com/office/drawing/2014/main" val="3285362976"/>
                  </a:ext>
                </a:extLst>
              </a:tr>
              <a:tr h="162303">
                <a:tc>
                  <a:txBody>
                    <a:bodyPr/>
                    <a:lstStyle/>
                    <a:p>
                      <a:pPr algn="l" fontAlgn="b"/>
                      <a:r>
                        <a:rPr lang="en-GB" sz="1200" b="1" u="none" strike="noStrike" dirty="0">
                          <a:effectLst/>
                          <a:latin typeface="Arial" panose="020B0604020202020204" pitchFamily="34" charset="0"/>
                          <a:cs typeface="Arial" panose="020B0604020202020204" pitchFamily="34" charset="0"/>
                        </a:rPr>
                        <a:t>Design, Media, and Writing</a:t>
                      </a:r>
                      <a:endParaRPr lang="en-GB" sz="1200" b="1" i="0" u="none" strike="noStrike" dirty="0">
                        <a:effectLst/>
                        <a:latin typeface="Arial" panose="020B0604020202020204" pitchFamily="34" charset="0"/>
                        <a:cs typeface="Arial" panose="020B0604020202020204" pitchFamily="34" charset="0"/>
                      </a:endParaRPr>
                    </a:p>
                  </a:txBody>
                  <a:tcPr marL="8115" marR="8115" marT="8115" marB="0" anchor="b"/>
                </a:tc>
                <a:tc>
                  <a:txBody>
                    <a:bodyPr/>
                    <a:lstStyle/>
                    <a:p>
                      <a:pPr algn="ctr" fontAlgn="b"/>
                      <a:r>
                        <a:rPr lang="en-GB" sz="1200" b="1" u="none" strike="noStrike" dirty="0">
                          <a:effectLst/>
                          <a:latin typeface="Arial" panose="020B0604020202020204" pitchFamily="34" charset="0"/>
                          <a:cs typeface="Arial" panose="020B0604020202020204" pitchFamily="34" charset="0"/>
                        </a:rPr>
                        <a:t>2,379</a:t>
                      </a:r>
                      <a:endParaRPr lang="en-GB" sz="1200" b="1" i="0" u="none" strike="noStrike" dirty="0">
                        <a:effectLst/>
                        <a:latin typeface="Arial" panose="020B0604020202020204" pitchFamily="34" charset="0"/>
                        <a:cs typeface="Arial" panose="020B0604020202020204" pitchFamily="34" charset="0"/>
                      </a:endParaRPr>
                    </a:p>
                  </a:txBody>
                  <a:tcPr marL="8115" marR="8115" marT="8115" marB="0" anchor="b"/>
                </a:tc>
                <a:extLst>
                  <a:ext uri="{0D108BD9-81ED-4DB2-BD59-A6C34878D82A}">
                    <a16:rowId xmlns:a16="http://schemas.microsoft.com/office/drawing/2014/main" val="2904136937"/>
                  </a:ext>
                </a:extLst>
              </a:tr>
              <a:tr h="162303">
                <a:tc>
                  <a:txBody>
                    <a:bodyPr/>
                    <a:lstStyle/>
                    <a:p>
                      <a:pPr algn="l" fontAlgn="b"/>
                      <a:r>
                        <a:rPr lang="en-GB" sz="1200" b="1" u="none" strike="noStrike" dirty="0">
                          <a:effectLst/>
                          <a:latin typeface="Arial" panose="020B0604020202020204" pitchFamily="34" charset="0"/>
                          <a:cs typeface="Arial" panose="020B0604020202020204" pitchFamily="34" charset="0"/>
                        </a:rPr>
                        <a:t>Science and Research</a:t>
                      </a:r>
                      <a:endParaRPr lang="en-GB" sz="1200" b="1" i="0" u="none" strike="noStrike" dirty="0">
                        <a:effectLst/>
                        <a:latin typeface="Arial" panose="020B0604020202020204" pitchFamily="34" charset="0"/>
                        <a:cs typeface="Arial" panose="020B0604020202020204" pitchFamily="34" charset="0"/>
                      </a:endParaRPr>
                    </a:p>
                  </a:txBody>
                  <a:tcPr marL="8115" marR="8115" marT="8115" marB="0" anchor="b"/>
                </a:tc>
                <a:tc>
                  <a:txBody>
                    <a:bodyPr/>
                    <a:lstStyle/>
                    <a:p>
                      <a:pPr algn="ctr" fontAlgn="b"/>
                      <a:r>
                        <a:rPr lang="en-GB" sz="1200" b="1" u="none" strike="noStrike" dirty="0">
                          <a:effectLst/>
                          <a:latin typeface="Arial" panose="020B0604020202020204" pitchFamily="34" charset="0"/>
                          <a:cs typeface="Arial" panose="020B0604020202020204" pitchFamily="34" charset="0"/>
                        </a:rPr>
                        <a:t>832</a:t>
                      </a:r>
                      <a:endParaRPr lang="en-GB" sz="1200" b="1" i="0" u="none" strike="noStrike" dirty="0">
                        <a:effectLst/>
                        <a:latin typeface="Arial" panose="020B0604020202020204" pitchFamily="34" charset="0"/>
                        <a:cs typeface="Arial" panose="020B0604020202020204" pitchFamily="34" charset="0"/>
                      </a:endParaRPr>
                    </a:p>
                  </a:txBody>
                  <a:tcPr marL="8115" marR="8115" marT="8115" marB="0" anchor="b"/>
                </a:tc>
                <a:extLst>
                  <a:ext uri="{0D108BD9-81ED-4DB2-BD59-A6C34878D82A}">
                    <a16:rowId xmlns:a16="http://schemas.microsoft.com/office/drawing/2014/main" val="3610329362"/>
                  </a:ext>
                </a:extLst>
              </a:tr>
              <a:tr h="162303">
                <a:tc>
                  <a:txBody>
                    <a:bodyPr/>
                    <a:lstStyle/>
                    <a:p>
                      <a:pPr algn="l" fontAlgn="b"/>
                      <a:r>
                        <a:rPr lang="en-GB" sz="1200" b="1" u="none" strike="noStrike" dirty="0">
                          <a:effectLst/>
                          <a:latin typeface="Arial" panose="020B0604020202020204" pitchFamily="34" charset="0"/>
                          <a:cs typeface="Arial" panose="020B0604020202020204" pitchFamily="34" charset="0"/>
                        </a:rPr>
                        <a:t>Personal Services</a:t>
                      </a:r>
                      <a:endParaRPr lang="en-GB" sz="1200" b="1" i="0" u="none" strike="noStrike" dirty="0">
                        <a:effectLst/>
                        <a:latin typeface="Arial" panose="020B0604020202020204" pitchFamily="34" charset="0"/>
                        <a:cs typeface="Arial" panose="020B0604020202020204" pitchFamily="34" charset="0"/>
                      </a:endParaRPr>
                    </a:p>
                  </a:txBody>
                  <a:tcPr marL="8115" marR="8115" marT="8115" marB="0" anchor="b"/>
                </a:tc>
                <a:tc>
                  <a:txBody>
                    <a:bodyPr/>
                    <a:lstStyle/>
                    <a:p>
                      <a:pPr algn="ctr" fontAlgn="b"/>
                      <a:r>
                        <a:rPr lang="en-GB" sz="1200" b="1" u="none" strike="noStrike" dirty="0">
                          <a:effectLst/>
                          <a:latin typeface="Arial" panose="020B0604020202020204" pitchFamily="34" charset="0"/>
                          <a:cs typeface="Arial" panose="020B0604020202020204" pitchFamily="34" charset="0"/>
                        </a:rPr>
                        <a:t>744</a:t>
                      </a:r>
                      <a:endParaRPr lang="en-GB" sz="1200" b="1" i="0" u="none" strike="noStrike" dirty="0">
                        <a:effectLst/>
                        <a:latin typeface="Arial" panose="020B0604020202020204" pitchFamily="34" charset="0"/>
                        <a:cs typeface="Arial" panose="020B0604020202020204" pitchFamily="34" charset="0"/>
                      </a:endParaRPr>
                    </a:p>
                  </a:txBody>
                  <a:tcPr marL="8115" marR="8115" marT="8115" marB="0" anchor="b"/>
                </a:tc>
                <a:extLst>
                  <a:ext uri="{0D108BD9-81ED-4DB2-BD59-A6C34878D82A}">
                    <a16:rowId xmlns:a16="http://schemas.microsoft.com/office/drawing/2014/main" val="3534534339"/>
                  </a:ext>
                </a:extLst>
              </a:tr>
              <a:tr h="162303">
                <a:tc>
                  <a:txBody>
                    <a:bodyPr/>
                    <a:lstStyle/>
                    <a:p>
                      <a:pPr algn="l" fontAlgn="b"/>
                      <a:r>
                        <a:rPr lang="en-GB" sz="1200" b="1" u="none" strike="noStrike" dirty="0">
                          <a:effectLst/>
                          <a:latin typeface="Arial" panose="020B0604020202020204" pitchFamily="34" charset="0"/>
                          <a:cs typeface="Arial" panose="020B0604020202020204" pitchFamily="34" charset="0"/>
                        </a:rPr>
                        <a:t>Agriculture, Horticulture, &amp; the Outdoors</a:t>
                      </a:r>
                      <a:endParaRPr lang="en-GB" sz="1200" b="1" i="0" u="none" strike="noStrike" dirty="0">
                        <a:effectLst/>
                        <a:latin typeface="Arial" panose="020B0604020202020204" pitchFamily="34" charset="0"/>
                        <a:cs typeface="Arial" panose="020B0604020202020204" pitchFamily="34" charset="0"/>
                      </a:endParaRPr>
                    </a:p>
                  </a:txBody>
                  <a:tcPr marL="8115" marR="8115" marT="8115" marB="0" anchor="b"/>
                </a:tc>
                <a:tc>
                  <a:txBody>
                    <a:bodyPr/>
                    <a:lstStyle/>
                    <a:p>
                      <a:pPr algn="ctr" fontAlgn="b"/>
                      <a:r>
                        <a:rPr lang="en-GB" sz="1200" b="1" u="none" strike="noStrike" dirty="0">
                          <a:effectLst/>
                          <a:latin typeface="Arial" panose="020B0604020202020204" pitchFamily="34" charset="0"/>
                          <a:cs typeface="Arial" panose="020B0604020202020204" pitchFamily="34" charset="0"/>
                        </a:rPr>
                        <a:t>520</a:t>
                      </a:r>
                      <a:endParaRPr lang="en-GB" sz="1200" b="1" i="0" u="none" strike="noStrike" dirty="0">
                        <a:effectLst/>
                        <a:latin typeface="Arial" panose="020B0604020202020204" pitchFamily="34" charset="0"/>
                        <a:cs typeface="Arial" panose="020B0604020202020204" pitchFamily="34" charset="0"/>
                      </a:endParaRPr>
                    </a:p>
                  </a:txBody>
                  <a:tcPr marL="8115" marR="8115" marT="8115" marB="0" anchor="b"/>
                </a:tc>
                <a:extLst>
                  <a:ext uri="{0D108BD9-81ED-4DB2-BD59-A6C34878D82A}">
                    <a16:rowId xmlns:a16="http://schemas.microsoft.com/office/drawing/2014/main" val="2001896109"/>
                  </a:ext>
                </a:extLst>
              </a:tr>
              <a:tr h="162303">
                <a:tc>
                  <a:txBody>
                    <a:bodyPr/>
                    <a:lstStyle/>
                    <a:p>
                      <a:pPr algn="l" fontAlgn="b"/>
                      <a:r>
                        <a:rPr lang="en-GB" sz="1200" b="1" u="none" strike="noStrike" dirty="0">
                          <a:effectLst/>
                          <a:latin typeface="Arial" panose="020B0604020202020204" pitchFamily="34" charset="0"/>
                          <a:cs typeface="Arial" panose="020B0604020202020204" pitchFamily="34" charset="0"/>
                        </a:rPr>
                        <a:t>Performing Arts</a:t>
                      </a:r>
                      <a:endParaRPr lang="en-GB" sz="1200" b="1" i="0" u="none" strike="noStrike" dirty="0">
                        <a:effectLst/>
                        <a:latin typeface="Arial" panose="020B0604020202020204" pitchFamily="34" charset="0"/>
                        <a:cs typeface="Arial" panose="020B0604020202020204" pitchFamily="34" charset="0"/>
                      </a:endParaRPr>
                    </a:p>
                  </a:txBody>
                  <a:tcPr marL="8115" marR="8115" marT="8115" marB="0" anchor="b"/>
                </a:tc>
                <a:tc>
                  <a:txBody>
                    <a:bodyPr/>
                    <a:lstStyle/>
                    <a:p>
                      <a:pPr algn="ctr" fontAlgn="b"/>
                      <a:r>
                        <a:rPr lang="en-GB" sz="1200" b="1" u="none" strike="noStrike" dirty="0">
                          <a:effectLst/>
                          <a:latin typeface="Arial" panose="020B0604020202020204" pitchFamily="34" charset="0"/>
                          <a:cs typeface="Arial" panose="020B0604020202020204" pitchFamily="34" charset="0"/>
                        </a:rPr>
                        <a:t>66</a:t>
                      </a:r>
                      <a:endParaRPr lang="en-GB" sz="1200" b="1" i="0" u="none" strike="noStrike" dirty="0">
                        <a:effectLst/>
                        <a:latin typeface="Arial" panose="020B0604020202020204" pitchFamily="34" charset="0"/>
                        <a:cs typeface="Arial" panose="020B0604020202020204" pitchFamily="34" charset="0"/>
                      </a:endParaRPr>
                    </a:p>
                  </a:txBody>
                  <a:tcPr marL="8115" marR="8115" marT="8115" marB="0" anchor="b"/>
                </a:tc>
                <a:extLst>
                  <a:ext uri="{0D108BD9-81ED-4DB2-BD59-A6C34878D82A}">
                    <a16:rowId xmlns:a16="http://schemas.microsoft.com/office/drawing/2014/main" val="3396079484"/>
                  </a:ext>
                </a:extLst>
              </a:tr>
            </a:tbl>
          </a:graphicData>
        </a:graphic>
      </p:graphicFrame>
      <p:sp>
        <p:nvSpPr>
          <p:cNvPr id="3" name="Rectangle: Rounded Corners 2">
            <a:extLst>
              <a:ext uri="{FF2B5EF4-FFF2-40B4-BE49-F238E27FC236}">
                <a16:creationId xmlns:a16="http://schemas.microsoft.com/office/drawing/2014/main" id="{78CC3F8D-6F7D-4903-90CA-D8E3CDB2670B}"/>
              </a:ext>
            </a:extLst>
          </p:cNvPr>
          <p:cNvSpPr/>
          <p:nvPr/>
        </p:nvSpPr>
        <p:spPr>
          <a:xfrm>
            <a:off x="5404339" y="1982688"/>
            <a:ext cx="3235569" cy="961293"/>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Increasing as a proportion of the total</a:t>
            </a:r>
          </a:p>
        </p:txBody>
      </p:sp>
      <p:graphicFrame>
        <p:nvGraphicFramePr>
          <p:cNvPr id="4" name="Table 3">
            <a:extLst>
              <a:ext uri="{FF2B5EF4-FFF2-40B4-BE49-F238E27FC236}">
                <a16:creationId xmlns:a16="http://schemas.microsoft.com/office/drawing/2014/main" id="{20D91844-1B69-4F8C-8920-0E7E740487F3}"/>
              </a:ext>
            </a:extLst>
          </p:cNvPr>
          <p:cNvGraphicFramePr>
            <a:graphicFrameLocks noGrp="1"/>
          </p:cNvGraphicFramePr>
          <p:nvPr>
            <p:extLst>
              <p:ext uri="{D42A27DB-BD31-4B8C-83A1-F6EECF244321}">
                <p14:modId xmlns:p14="http://schemas.microsoft.com/office/powerpoint/2010/main" val="106795601"/>
              </p:ext>
            </p:extLst>
          </p:nvPr>
        </p:nvGraphicFramePr>
        <p:xfrm>
          <a:off x="5404339" y="2989339"/>
          <a:ext cx="3235570" cy="1981246"/>
        </p:xfrm>
        <a:graphic>
          <a:graphicData uri="http://schemas.openxmlformats.org/drawingml/2006/table">
            <a:tbl>
              <a:tblPr>
                <a:tableStyleId>{5C22544A-7EE6-4342-B048-85BDC9FD1C3A}</a:tableStyleId>
              </a:tblPr>
              <a:tblGrid>
                <a:gridCol w="3235570">
                  <a:extLst>
                    <a:ext uri="{9D8B030D-6E8A-4147-A177-3AD203B41FA5}">
                      <a16:colId xmlns:a16="http://schemas.microsoft.com/office/drawing/2014/main" val="25170901"/>
                    </a:ext>
                  </a:extLst>
                </a:gridCol>
              </a:tblGrid>
              <a:tr h="209426">
                <a:tc>
                  <a:txBody>
                    <a:bodyPr/>
                    <a:lstStyle/>
                    <a:p>
                      <a:pPr algn="ctr" fontAlgn="b"/>
                      <a:r>
                        <a:rPr lang="en-GB" sz="1400" b="1" u="none" strike="noStrike" dirty="0">
                          <a:solidFill>
                            <a:schemeClr val="tx1"/>
                          </a:solidFill>
                          <a:effectLst/>
                          <a:latin typeface="Arial" panose="020B0604020202020204" pitchFamily="34" charset="0"/>
                          <a:cs typeface="Arial" panose="020B0604020202020204" pitchFamily="34" charset="0"/>
                        </a:rPr>
                        <a:t>Health Care including Nursing</a:t>
                      </a:r>
                      <a:endParaRPr lang="en-GB" sz="1400" b="1" i="0" u="none" strike="noStrike" dirty="0">
                        <a:solidFill>
                          <a:schemeClr val="tx1"/>
                        </a:solidFill>
                        <a:effectLst/>
                        <a:latin typeface="Arial" panose="020B0604020202020204" pitchFamily="34" charset="0"/>
                        <a:cs typeface="Arial" panose="020B0604020202020204" pitchFamily="34" charset="0"/>
                      </a:endParaRPr>
                    </a:p>
                  </a:txBody>
                  <a:tcPr marL="6591" marR="6591" marT="6591" marB="0">
                    <a:solidFill>
                      <a:schemeClr val="accent3"/>
                    </a:solidFill>
                  </a:tcPr>
                </a:tc>
                <a:extLst>
                  <a:ext uri="{0D108BD9-81ED-4DB2-BD59-A6C34878D82A}">
                    <a16:rowId xmlns:a16="http://schemas.microsoft.com/office/drawing/2014/main" val="2812615364"/>
                  </a:ext>
                </a:extLst>
              </a:tr>
              <a:tr h="209426">
                <a:tc>
                  <a:txBody>
                    <a:bodyPr/>
                    <a:lstStyle/>
                    <a:p>
                      <a:pPr algn="ctr" fontAlgn="b"/>
                      <a:r>
                        <a:rPr lang="en-GB" sz="1400" b="1" u="none" strike="noStrike" dirty="0">
                          <a:solidFill>
                            <a:schemeClr val="tx1"/>
                          </a:solidFill>
                          <a:effectLst/>
                          <a:latin typeface="Arial" panose="020B0604020202020204" pitchFamily="34" charset="0"/>
                          <a:cs typeface="Arial" panose="020B0604020202020204" pitchFamily="34" charset="0"/>
                        </a:rPr>
                        <a:t>Education and Training</a:t>
                      </a:r>
                      <a:endParaRPr lang="en-GB" sz="1400" b="1" i="0" u="none" strike="noStrike" dirty="0">
                        <a:solidFill>
                          <a:schemeClr val="tx1"/>
                        </a:solidFill>
                        <a:effectLst/>
                        <a:latin typeface="Arial" panose="020B0604020202020204" pitchFamily="34" charset="0"/>
                        <a:cs typeface="Arial" panose="020B0604020202020204" pitchFamily="34" charset="0"/>
                      </a:endParaRPr>
                    </a:p>
                  </a:txBody>
                  <a:tcPr marL="6591" marR="6591" marT="6591" marB="0">
                    <a:solidFill>
                      <a:schemeClr val="accent3"/>
                    </a:solidFill>
                  </a:tcPr>
                </a:tc>
                <a:extLst>
                  <a:ext uri="{0D108BD9-81ED-4DB2-BD59-A6C34878D82A}">
                    <a16:rowId xmlns:a16="http://schemas.microsoft.com/office/drawing/2014/main" val="3517947770"/>
                  </a:ext>
                </a:extLst>
              </a:tr>
              <a:tr h="209426">
                <a:tc>
                  <a:txBody>
                    <a:bodyPr/>
                    <a:lstStyle/>
                    <a:p>
                      <a:pPr algn="ctr" fontAlgn="b"/>
                      <a:r>
                        <a:rPr lang="en-GB" sz="1400" b="1" u="none" strike="noStrike" dirty="0">
                          <a:solidFill>
                            <a:schemeClr val="tx1"/>
                          </a:solidFill>
                          <a:effectLst/>
                          <a:latin typeface="Arial" panose="020B0604020202020204" pitchFamily="34" charset="0"/>
                          <a:cs typeface="Arial" panose="020B0604020202020204" pitchFamily="34" charset="0"/>
                        </a:rPr>
                        <a:t>Hospitality, Food, and Tourism</a:t>
                      </a:r>
                      <a:endParaRPr lang="en-GB" sz="1400" b="1" i="0" u="none" strike="noStrike" dirty="0">
                        <a:solidFill>
                          <a:schemeClr val="tx1"/>
                        </a:solidFill>
                        <a:effectLst/>
                        <a:latin typeface="Arial" panose="020B0604020202020204" pitchFamily="34" charset="0"/>
                        <a:cs typeface="Arial" panose="020B0604020202020204" pitchFamily="34" charset="0"/>
                      </a:endParaRPr>
                    </a:p>
                  </a:txBody>
                  <a:tcPr marL="6591" marR="6591" marT="6591" marB="0">
                    <a:solidFill>
                      <a:schemeClr val="accent3"/>
                    </a:solidFill>
                  </a:tcPr>
                </a:tc>
                <a:extLst>
                  <a:ext uri="{0D108BD9-81ED-4DB2-BD59-A6C34878D82A}">
                    <a16:rowId xmlns:a16="http://schemas.microsoft.com/office/drawing/2014/main" val="3308936988"/>
                  </a:ext>
                </a:extLst>
              </a:tr>
              <a:tr h="209426">
                <a:tc>
                  <a:txBody>
                    <a:bodyPr/>
                    <a:lstStyle/>
                    <a:p>
                      <a:pPr algn="ctr" fontAlgn="b"/>
                      <a:r>
                        <a:rPr lang="en-GB" sz="1400" b="1" u="none" strike="noStrike" dirty="0">
                          <a:solidFill>
                            <a:schemeClr val="tx1"/>
                          </a:solidFill>
                          <a:effectLst/>
                          <a:latin typeface="Arial" panose="020B0604020202020204" pitchFamily="34" charset="0"/>
                          <a:cs typeface="Arial" panose="020B0604020202020204" pitchFamily="34" charset="0"/>
                        </a:rPr>
                        <a:t>Transportation/logistics</a:t>
                      </a:r>
                      <a:endParaRPr lang="en-GB" sz="1400" b="1" i="0" u="none" strike="noStrike" dirty="0">
                        <a:solidFill>
                          <a:schemeClr val="tx1"/>
                        </a:solidFill>
                        <a:effectLst/>
                        <a:latin typeface="Arial" panose="020B0604020202020204" pitchFamily="34" charset="0"/>
                        <a:cs typeface="Arial" panose="020B0604020202020204" pitchFamily="34" charset="0"/>
                      </a:endParaRPr>
                    </a:p>
                  </a:txBody>
                  <a:tcPr marL="6591" marR="6591" marT="6591" marB="0">
                    <a:solidFill>
                      <a:schemeClr val="accent3"/>
                    </a:solidFill>
                  </a:tcPr>
                </a:tc>
                <a:extLst>
                  <a:ext uri="{0D108BD9-81ED-4DB2-BD59-A6C34878D82A}">
                    <a16:rowId xmlns:a16="http://schemas.microsoft.com/office/drawing/2014/main" val="393585674"/>
                  </a:ext>
                </a:extLst>
              </a:tr>
              <a:tr h="209426">
                <a:tc>
                  <a:txBody>
                    <a:bodyPr/>
                    <a:lstStyle/>
                    <a:p>
                      <a:pPr algn="ctr" fontAlgn="b"/>
                      <a:r>
                        <a:rPr lang="en-GB" sz="1400" b="1" u="none" strike="noStrike" dirty="0">
                          <a:solidFill>
                            <a:schemeClr val="tx1"/>
                          </a:solidFill>
                          <a:effectLst/>
                          <a:latin typeface="Arial" panose="020B0604020202020204" pitchFamily="34" charset="0"/>
                          <a:cs typeface="Arial" panose="020B0604020202020204" pitchFamily="34" charset="0"/>
                        </a:rPr>
                        <a:t>Manufacturing and Production</a:t>
                      </a:r>
                      <a:endParaRPr lang="en-GB" sz="1400" b="1" i="0" u="none" strike="noStrike" dirty="0">
                        <a:solidFill>
                          <a:schemeClr val="tx1"/>
                        </a:solidFill>
                        <a:effectLst/>
                        <a:latin typeface="Arial" panose="020B0604020202020204" pitchFamily="34" charset="0"/>
                        <a:cs typeface="Arial" panose="020B0604020202020204" pitchFamily="34" charset="0"/>
                      </a:endParaRPr>
                    </a:p>
                  </a:txBody>
                  <a:tcPr marL="6591" marR="6591" marT="6591" marB="0">
                    <a:solidFill>
                      <a:schemeClr val="accent3"/>
                    </a:solidFill>
                  </a:tcPr>
                </a:tc>
                <a:extLst>
                  <a:ext uri="{0D108BD9-81ED-4DB2-BD59-A6C34878D82A}">
                    <a16:rowId xmlns:a16="http://schemas.microsoft.com/office/drawing/2014/main" val="2901996003"/>
                  </a:ext>
                </a:extLst>
              </a:tr>
              <a:tr h="209426">
                <a:tc>
                  <a:txBody>
                    <a:bodyPr/>
                    <a:lstStyle/>
                    <a:p>
                      <a:pPr algn="ctr" fontAlgn="b"/>
                      <a:r>
                        <a:rPr lang="en-GB" sz="1400" b="1" u="none" strike="noStrike" dirty="0">
                          <a:solidFill>
                            <a:schemeClr val="tx1"/>
                          </a:solidFill>
                          <a:effectLst/>
                          <a:latin typeface="Arial" panose="020B0604020202020204" pitchFamily="34" charset="0"/>
                          <a:cs typeface="Arial" panose="020B0604020202020204" pitchFamily="34" charset="0"/>
                        </a:rPr>
                        <a:t>Maintenance, Repair, and Installation</a:t>
                      </a:r>
                      <a:endParaRPr lang="en-GB" sz="1400" b="1" i="0" u="none" strike="noStrike" dirty="0">
                        <a:solidFill>
                          <a:schemeClr val="tx1"/>
                        </a:solidFill>
                        <a:effectLst/>
                        <a:latin typeface="Arial" panose="020B0604020202020204" pitchFamily="34" charset="0"/>
                        <a:cs typeface="Arial" panose="020B0604020202020204" pitchFamily="34" charset="0"/>
                      </a:endParaRPr>
                    </a:p>
                  </a:txBody>
                  <a:tcPr marL="6591" marR="6591" marT="6591" marB="0">
                    <a:solidFill>
                      <a:schemeClr val="accent3"/>
                    </a:solidFill>
                  </a:tcPr>
                </a:tc>
                <a:extLst>
                  <a:ext uri="{0D108BD9-81ED-4DB2-BD59-A6C34878D82A}">
                    <a16:rowId xmlns:a16="http://schemas.microsoft.com/office/drawing/2014/main" val="3625672986"/>
                  </a:ext>
                </a:extLst>
              </a:tr>
              <a:tr h="209426">
                <a:tc>
                  <a:txBody>
                    <a:bodyPr/>
                    <a:lstStyle/>
                    <a:p>
                      <a:pPr algn="ctr" fontAlgn="b"/>
                      <a:r>
                        <a:rPr lang="en-GB" sz="1400" b="1" u="none" strike="noStrike" dirty="0">
                          <a:solidFill>
                            <a:schemeClr val="tx1"/>
                          </a:solidFill>
                          <a:effectLst/>
                          <a:latin typeface="Arial" panose="020B0604020202020204" pitchFamily="34" charset="0"/>
                          <a:cs typeface="Arial" panose="020B0604020202020204" pitchFamily="34" charset="0"/>
                        </a:rPr>
                        <a:t>Customer and Client Support</a:t>
                      </a:r>
                      <a:endParaRPr lang="en-GB" sz="1400" b="1" i="0" u="none" strike="noStrike" dirty="0">
                        <a:solidFill>
                          <a:schemeClr val="tx1"/>
                        </a:solidFill>
                        <a:effectLst/>
                        <a:latin typeface="Arial" panose="020B0604020202020204" pitchFamily="34" charset="0"/>
                        <a:cs typeface="Arial" panose="020B0604020202020204" pitchFamily="34" charset="0"/>
                      </a:endParaRPr>
                    </a:p>
                  </a:txBody>
                  <a:tcPr marL="6591" marR="6591" marT="6591" marB="0">
                    <a:solidFill>
                      <a:schemeClr val="accent3"/>
                    </a:solidFill>
                  </a:tcPr>
                </a:tc>
                <a:extLst>
                  <a:ext uri="{0D108BD9-81ED-4DB2-BD59-A6C34878D82A}">
                    <a16:rowId xmlns:a16="http://schemas.microsoft.com/office/drawing/2014/main" val="3643343474"/>
                  </a:ext>
                </a:extLst>
              </a:tr>
              <a:tr h="209426">
                <a:tc>
                  <a:txBody>
                    <a:bodyPr/>
                    <a:lstStyle/>
                    <a:p>
                      <a:pPr algn="ctr" fontAlgn="b"/>
                      <a:r>
                        <a:rPr lang="en-GB" sz="1400" b="1" u="none" strike="noStrike" dirty="0">
                          <a:solidFill>
                            <a:schemeClr val="tx1"/>
                          </a:solidFill>
                          <a:effectLst/>
                          <a:latin typeface="Arial" panose="020B0604020202020204" pitchFamily="34" charset="0"/>
                          <a:cs typeface="Arial" panose="020B0604020202020204" pitchFamily="34" charset="0"/>
                        </a:rPr>
                        <a:t>Construction, Extraction, Architecture</a:t>
                      </a:r>
                      <a:endParaRPr lang="en-GB" sz="1400" b="1" i="0" u="none" strike="noStrike" dirty="0">
                        <a:solidFill>
                          <a:schemeClr val="tx1"/>
                        </a:solidFill>
                        <a:effectLst/>
                        <a:latin typeface="Arial" panose="020B0604020202020204" pitchFamily="34" charset="0"/>
                        <a:cs typeface="Arial" panose="020B0604020202020204" pitchFamily="34" charset="0"/>
                      </a:endParaRPr>
                    </a:p>
                  </a:txBody>
                  <a:tcPr marL="6591" marR="6591" marT="6591" marB="0">
                    <a:solidFill>
                      <a:schemeClr val="accent3"/>
                    </a:solidFill>
                  </a:tcPr>
                </a:tc>
                <a:extLst>
                  <a:ext uri="{0D108BD9-81ED-4DB2-BD59-A6C34878D82A}">
                    <a16:rowId xmlns:a16="http://schemas.microsoft.com/office/drawing/2014/main" val="737949376"/>
                  </a:ext>
                </a:extLst>
              </a:tr>
              <a:tr h="221638">
                <a:tc>
                  <a:txBody>
                    <a:bodyPr/>
                    <a:lstStyle/>
                    <a:p>
                      <a:pPr algn="ctr" fontAlgn="b"/>
                      <a:r>
                        <a:rPr lang="en-GB" sz="1400" b="1" u="none" strike="noStrike" dirty="0">
                          <a:solidFill>
                            <a:schemeClr val="tx1"/>
                          </a:solidFill>
                          <a:effectLst/>
                          <a:latin typeface="Arial" panose="020B0604020202020204" pitchFamily="34" charset="0"/>
                          <a:cs typeface="Arial" panose="020B0604020202020204" pitchFamily="34" charset="0"/>
                        </a:rPr>
                        <a:t>Law, Compliance, and Public Safety</a:t>
                      </a:r>
                      <a:endParaRPr lang="en-GB" sz="1400" b="1" i="0" u="none" strike="noStrike" dirty="0">
                        <a:solidFill>
                          <a:schemeClr val="tx1"/>
                        </a:solidFill>
                        <a:effectLst/>
                        <a:latin typeface="Arial" panose="020B0604020202020204" pitchFamily="34" charset="0"/>
                        <a:cs typeface="Arial" panose="020B0604020202020204" pitchFamily="34" charset="0"/>
                      </a:endParaRPr>
                    </a:p>
                  </a:txBody>
                  <a:tcPr marL="6591" marR="6591" marT="6591" marB="0">
                    <a:solidFill>
                      <a:schemeClr val="accent3"/>
                    </a:solidFill>
                  </a:tcPr>
                </a:tc>
                <a:extLst>
                  <a:ext uri="{0D108BD9-81ED-4DB2-BD59-A6C34878D82A}">
                    <a16:rowId xmlns:a16="http://schemas.microsoft.com/office/drawing/2014/main" val="2826038534"/>
                  </a:ext>
                </a:extLst>
              </a:tr>
            </a:tbl>
          </a:graphicData>
        </a:graphic>
      </p:graphicFrame>
      <p:sp>
        <p:nvSpPr>
          <p:cNvPr id="5" name="Arrow: Striped Right 4">
            <a:extLst>
              <a:ext uri="{FF2B5EF4-FFF2-40B4-BE49-F238E27FC236}">
                <a16:creationId xmlns:a16="http://schemas.microsoft.com/office/drawing/2014/main" id="{B785C0AF-2ACE-4AA2-BB77-43D5E7C442A7}"/>
              </a:ext>
            </a:extLst>
          </p:cNvPr>
          <p:cNvSpPr/>
          <p:nvPr/>
        </p:nvSpPr>
        <p:spPr>
          <a:xfrm rot="16200000">
            <a:off x="6347663" y="686558"/>
            <a:ext cx="1348920" cy="1174536"/>
          </a:xfrm>
          <a:prstGeom prst="stripedRightArrow">
            <a:avLst>
              <a:gd name="adj1" fmla="val 50000"/>
              <a:gd name="adj2" fmla="val 8555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6E736D5-3DA7-49F2-89F8-2566FDDE9F6A}"/>
              </a:ext>
            </a:extLst>
          </p:cNvPr>
          <p:cNvSpPr txBox="1"/>
          <p:nvPr/>
        </p:nvSpPr>
        <p:spPr>
          <a:xfrm>
            <a:off x="2328695" y="6231733"/>
            <a:ext cx="1487607" cy="338554"/>
          </a:xfrm>
          <a:prstGeom prst="rect">
            <a:avLst/>
          </a:prstGeom>
          <a:noFill/>
        </p:spPr>
        <p:txBody>
          <a:bodyPr wrap="square" rtlCol="0">
            <a:spAutoFit/>
          </a:bodyPr>
          <a:lstStyle/>
          <a:p>
            <a:r>
              <a:rPr lang="en-GB" sz="800" dirty="0"/>
              <a:t>Source: Labour Insight 19/9/19</a:t>
            </a:r>
          </a:p>
          <a:p>
            <a:endParaRPr lang="en-GB" sz="800" dirty="0"/>
          </a:p>
        </p:txBody>
      </p:sp>
    </p:spTree>
    <p:extLst>
      <p:ext uri="{BB962C8B-B14F-4D97-AF65-F5344CB8AC3E}">
        <p14:creationId xmlns:p14="http://schemas.microsoft.com/office/powerpoint/2010/main" val="155208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F1548C-49BC-467B-B01F-FB7B80F7ABD2}"/>
              </a:ext>
            </a:extLst>
          </p:cNvPr>
          <p:cNvSpPr txBox="1"/>
          <p:nvPr/>
        </p:nvSpPr>
        <p:spPr>
          <a:xfrm>
            <a:off x="257817" y="110014"/>
            <a:ext cx="8696349" cy="461665"/>
          </a:xfrm>
          <a:prstGeom prst="rect">
            <a:avLst/>
          </a:prstGeom>
          <a:noFill/>
        </p:spPr>
        <p:txBody>
          <a:bodyPr wrap="square" rtlCol="0">
            <a:spAutoFit/>
          </a:bodyPr>
          <a:lstStyle/>
          <a:p>
            <a:pPr lvl="0">
              <a:defRPr/>
            </a:pPr>
            <a:r>
              <a:rPr lang="en-GB" sz="2400" b="1" dirty="0">
                <a:solidFill>
                  <a:srgbClr val="00969D"/>
                </a:solidFill>
                <a:latin typeface="HelveticaNeue MediumCond" pitchFamily="34" charset="0"/>
              </a:rPr>
              <a:t>What Employability Skills are Employers Seeking?</a:t>
            </a:r>
          </a:p>
        </p:txBody>
      </p:sp>
      <p:sp>
        <p:nvSpPr>
          <p:cNvPr id="38" name="Rectangle 37">
            <a:extLst>
              <a:ext uri="{FF2B5EF4-FFF2-40B4-BE49-F238E27FC236}">
                <a16:creationId xmlns:a16="http://schemas.microsoft.com/office/drawing/2014/main" id="{D0648F77-9763-4CBF-8DA3-74549F4B6D92}"/>
              </a:ext>
            </a:extLst>
          </p:cNvPr>
          <p:cNvSpPr/>
          <p:nvPr/>
        </p:nvSpPr>
        <p:spPr>
          <a:xfrm>
            <a:off x="319031" y="682333"/>
            <a:ext cx="8696349" cy="646331"/>
          </a:xfrm>
          <a:prstGeom prst="rect">
            <a:avLst/>
          </a:prstGeom>
        </p:spPr>
        <p:txBody>
          <a:bodyPr wrap="square">
            <a:spAutoFit/>
          </a:bodyPr>
          <a:lstStyle/>
          <a:p>
            <a:pPr>
              <a:buClr>
                <a:srgbClr val="92D400"/>
              </a:buClr>
            </a:pPr>
            <a:r>
              <a:rPr lang="en-GB" dirty="0">
                <a:solidFill>
                  <a:prstClr val="black"/>
                </a:solidFill>
                <a:latin typeface="Arial" panose="020B0604020202020204" pitchFamily="34" charset="0"/>
                <a:cs typeface="Arial" panose="020B0604020202020204" pitchFamily="34" charset="0"/>
              </a:rPr>
              <a:t>More emphasis being placed on behaviours, attitudes, core competencies and technical/vocational</a:t>
            </a:r>
            <a:r>
              <a:rPr lang="en-GB" dirty="0">
                <a:latin typeface="Arial" panose="020B0604020202020204" pitchFamily="34" charset="0"/>
                <a:cs typeface="Arial" panose="020B0604020202020204" pitchFamily="34" charset="0"/>
              </a:rPr>
              <a:t> skills of the individual, defined as:</a:t>
            </a:r>
          </a:p>
        </p:txBody>
      </p:sp>
      <p:sp>
        <p:nvSpPr>
          <p:cNvPr id="5" name="Rectangle 4">
            <a:extLst>
              <a:ext uri="{FF2B5EF4-FFF2-40B4-BE49-F238E27FC236}">
                <a16:creationId xmlns:a16="http://schemas.microsoft.com/office/drawing/2014/main" id="{8C57EE74-9E35-4CCF-9F8E-6243799DD194}"/>
              </a:ext>
            </a:extLst>
          </p:cNvPr>
          <p:cNvSpPr/>
          <p:nvPr/>
        </p:nvSpPr>
        <p:spPr>
          <a:xfrm>
            <a:off x="1113693" y="2656268"/>
            <a:ext cx="2719754" cy="2708031"/>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solidFill>
                  <a:schemeClr val="tx1"/>
                </a:solidFill>
                <a:latin typeface="Arial" panose="020B0604020202020204" pitchFamily="34" charset="0"/>
                <a:cs typeface="Arial" panose="020B0604020202020204" pitchFamily="34" charset="0"/>
              </a:rPr>
              <a:t>Attitudes &amp; Behaviours</a:t>
            </a:r>
          </a:p>
          <a:p>
            <a:pPr lvl="0"/>
            <a:r>
              <a:rPr lang="en-GB">
                <a:solidFill>
                  <a:schemeClr val="tx1"/>
                </a:solidFill>
                <a:latin typeface="Arial" panose="020B0604020202020204" pitchFamily="34" charset="0"/>
                <a:cs typeface="Arial" panose="020B0604020202020204" pitchFamily="34" charset="0"/>
              </a:rPr>
              <a:t>Work ethic</a:t>
            </a:r>
          </a:p>
          <a:p>
            <a:pPr lvl="0"/>
            <a:r>
              <a:rPr lang="en-GB">
                <a:solidFill>
                  <a:schemeClr val="tx1"/>
                </a:solidFill>
                <a:latin typeface="Arial" panose="020B0604020202020204" pitchFamily="34" charset="0"/>
                <a:cs typeface="Arial" panose="020B0604020202020204" pitchFamily="34" charset="0"/>
              </a:rPr>
              <a:t>Curiosity</a:t>
            </a:r>
          </a:p>
          <a:p>
            <a:pPr lvl="0"/>
            <a:r>
              <a:rPr lang="en-GB">
                <a:solidFill>
                  <a:schemeClr val="tx1"/>
                </a:solidFill>
                <a:latin typeface="Arial" panose="020B0604020202020204" pitchFamily="34" charset="0"/>
                <a:cs typeface="Arial" panose="020B0604020202020204" pitchFamily="34" charset="0"/>
              </a:rPr>
              <a:t>Independence</a:t>
            </a:r>
          </a:p>
          <a:p>
            <a:pPr lvl="0"/>
            <a:r>
              <a:rPr lang="en-GB">
                <a:solidFill>
                  <a:schemeClr val="tx1"/>
                </a:solidFill>
                <a:latin typeface="Arial" panose="020B0604020202020204" pitchFamily="34" charset="0"/>
                <a:cs typeface="Arial" panose="020B0604020202020204" pitchFamily="34" charset="0"/>
              </a:rPr>
              <a:t>Reflective</a:t>
            </a:r>
          </a:p>
          <a:p>
            <a:pPr lvl="0"/>
            <a:r>
              <a:rPr lang="en-GB">
                <a:solidFill>
                  <a:schemeClr val="tx1"/>
                </a:solidFill>
                <a:latin typeface="Arial" panose="020B0604020202020204" pitchFamily="34" charset="0"/>
                <a:cs typeface="Arial" panose="020B0604020202020204" pitchFamily="34" charset="0"/>
              </a:rPr>
              <a:t>Honesty</a:t>
            </a:r>
          </a:p>
          <a:p>
            <a:pPr lvl="0"/>
            <a:r>
              <a:rPr lang="en-GB">
                <a:solidFill>
                  <a:schemeClr val="tx1"/>
                </a:solidFill>
                <a:latin typeface="Arial" panose="020B0604020202020204" pitchFamily="34" charset="0"/>
                <a:cs typeface="Arial" panose="020B0604020202020204" pitchFamily="34" charset="0"/>
              </a:rPr>
              <a:t>Reliability</a:t>
            </a:r>
          </a:p>
          <a:p>
            <a:pPr lvl="0"/>
            <a:r>
              <a:rPr lang="en-GB">
                <a:solidFill>
                  <a:schemeClr val="tx1"/>
                </a:solidFill>
                <a:latin typeface="Arial" panose="020B0604020202020204" pitchFamily="34" charset="0"/>
                <a:cs typeface="Arial" panose="020B0604020202020204" pitchFamily="34" charset="0"/>
              </a:rPr>
              <a:t>Politeness</a:t>
            </a:r>
          </a:p>
          <a:p>
            <a:pPr lvl="0"/>
            <a:r>
              <a:rPr lang="en-GB">
                <a:solidFill>
                  <a:schemeClr val="tx1"/>
                </a:solidFill>
                <a:latin typeface="Arial" panose="020B0604020202020204" pitchFamily="34" charset="0"/>
                <a:cs typeface="Arial" panose="020B0604020202020204" pitchFamily="34" charset="0"/>
              </a:rPr>
              <a:t>Humility</a:t>
            </a:r>
            <a:endParaRPr lang="en-GB">
              <a:solidFill>
                <a:schemeClr val="tx1"/>
              </a:solidFill>
            </a:endParaRPr>
          </a:p>
        </p:txBody>
      </p:sp>
      <p:sp>
        <p:nvSpPr>
          <p:cNvPr id="6" name="Rectangle 5">
            <a:extLst>
              <a:ext uri="{FF2B5EF4-FFF2-40B4-BE49-F238E27FC236}">
                <a16:creationId xmlns:a16="http://schemas.microsoft.com/office/drawing/2014/main" id="{722C6DB1-81F8-440C-B8D0-89DAA8F07CFF}"/>
              </a:ext>
            </a:extLst>
          </p:cNvPr>
          <p:cNvSpPr/>
          <p:nvPr/>
        </p:nvSpPr>
        <p:spPr>
          <a:xfrm>
            <a:off x="3957959" y="1531382"/>
            <a:ext cx="2825262" cy="258532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solidFill>
                  <a:schemeClr val="tx1"/>
                </a:solidFill>
                <a:latin typeface="Arial" panose="020B0604020202020204" pitchFamily="34" charset="0"/>
                <a:cs typeface="Arial" panose="020B0604020202020204" pitchFamily="34" charset="0"/>
              </a:rPr>
              <a:t>Core Competencies</a:t>
            </a:r>
          </a:p>
          <a:p>
            <a:pPr lvl="0"/>
            <a:r>
              <a:rPr lang="en-GB">
                <a:solidFill>
                  <a:schemeClr val="tx1"/>
                </a:solidFill>
                <a:latin typeface="Arial" panose="020B0604020202020204" pitchFamily="34" charset="0"/>
                <a:cs typeface="Arial" panose="020B0604020202020204" pitchFamily="34" charset="0"/>
              </a:rPr>
              <a:t>Communication</a:t>
            </a:r>
          </a:p>
          <a:p>
            <a:pPr lvl="0"/>
            <a:r>
              <a:rPr lang="en-GB">
                <a:solidFill>
                  <a:schemeClr val="tx1"/>
                </a:solidFill>
                <a:latin typeface="Arial" panose="020B0604020202020204" pitchFamily="34" charset="0"/>
                <a:cs typeface="Arial" panose="020B0604020202020204" pitchFamily="34" charset="0"/>
              </a:rPr>
              <a:t>Problem solving</a:t>
            </a:r>
          </a:p>
          <a:p>
            <a:pPr lvl="0"/>
            <a:r>
              <a:rPr lang="en-GB">
                <a:solidFill>
                  <a:schemeClr val="tx1"/>
                </a:solidFill>
                <a:latin typeface="Arial" panose="020B0604020202020204" pitchFamily="34" charset="0"/>
                <a:cs typeface="Arial" panose="020B0604020202020204" pitchFamily="34" charset="0"/>
              </a:rPr>
              <a:t>Resilience</a:t>
            </a:r>
          </a:p>
          <a:p>
            <a:pPr lvl="0"/>
            <a:r>
              <a:rPr lang="en-GB">
                <a:solidFill>
                  <a:schemeClr val="tx1"/>
                </a:solidFill>
                <a:latin typeface="Arial" panose="020B0604020202020204" pitchFamily="34" charset="0"/>
                <a:cs typeface="Arial" panose="020B0604020202020204" pitchFamily="34" charset="0"/>
              </a:rPr>
              <a:t>Initiative</a:t>
            </a:r>
          </a:p>
          <a:p>
            <a:pPr lvl="0"/>
            <a:r>
              <a:rPr lang="en-GB">
                <a:solidFill>
                  <a:schemeClr val="tx1"/>
                </a:solidFill>
                <a:latin typeface="Arial" panose="020B0604020202020204" pitchFamily="34" charset="0"/>
                <a:cs typeface="Arial" panose="020B0604020202020204" pitchFamily="34" charset="0"/>
              </a:rPr>
              <a:t>Organisation</a:t>
            </a:r>
          </a:p>
          <a:p>
            <a:pPr lvl="0"/>
            <a:r>
              <a:rPr lang="en-GB">
                <a:solidFill>
                  <a:schemeClr val="tx1"/>
                </a:solidFill>
                <a:latin typeface="Arial" panose="020B0604020202020204" pitchFamily="34" charset="0"/>
                <a:cs typeface="Arial" panose="020B0604020202020204" pitchFamily="34" charset="0"/>
              </a:rPr>
              <a:t>Teamwork</a:t>
            </a:r>
          </a:p>
          <a:p>
            <a:pPr lvl="0"/>
            <a:r>
              <a:rPr lang="en-GB">
                <a:solidFill>
                  <a:schemeClr val="tx1"/>
                </a:solidFill>
                <a:latin typeface="Arial" panose="020B0604020202020204" pitchFamily="34" charset="0"/>
                <a:cs typeface="Arial" panose="020B0604020202020204" pitchFamily="34" charset="0"/>
              </a:rPr>
              <a:t>Digital literacy</a:t>
            </a:r>
          </a:p>
          <a:p>
            <a:pPr lvl="0"/>
            <a:r>
              <a:rPr lang="en-GB">
                <a:solidFill>
                  <a:schemeClr val="tx1"/>
                </a:solidFill>
                <a:latin typeface="Arial" panose="020B0604020202020204" pitchFamily="34" charset="0"/>
                <a:cs typeface="Arial" panose="020B0604020202020204" pitchFamily="34" charset="0"/>
              </a:rPr>
              <a:t>Creativity</a:t>
            </a:r>
            <a:endParaRPr lang="en-GB">
              <a:solidFill>
                <a:schemeClr val="tx1"/>
              </a:solidFill>
            </a:endParaRPr>
          </a:p>
        </p:txBody>
      </p:sp>
      <p:sp>
        <p:nvSpPr>
          <p:cNvPr id="7" name="Rectangle 6">
            <a:extLst>
              <a:ext uri="{FF2B5EF4-FFF2-40B4-BE49-F238E27FC236}">
                <a16:creationId xmlns:a16="http://schemas.microsoft.com/office/drawing/2014/main" id="{35029F7B-2B4B-4780-BC14-A3B653F61D63}"/>
              </a:ext>
            </a:extLst>
          </p:cNvPr>
          <p:cNvSpPr/>
          <p:nvPr/>
        </p:nvSpPr>
        <p:spPr>
          <a:xfrm>
            <a:off x="2215663" y="1531382"/>
            <a:ext cx="1617784" cy="1012526"/>
          </a:xfrm>
          <a:prstGeom prst="rect">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Arial" panose="020B0604020202020204" pitchFamily="34" charset="0"/>
                <a:cs typeface="Arial" panose="020B0604020202020204" pitchFamily="34" charset="0"/>
              </a:rPr>
              <a:t>Basic Skills</a:t>
            </a:r>
          </a:p>
          <a:p>
            <a:pPr lvl="0"/>
            <a:r>
              <a:rPr lang="en-GB" dirty="0">
                <a:solidFill>
                  <a:schemeClr val="tx1"/>
                </a:solidFill>
                <a:latin typeface="Arial" panose="020B0604020202020204" pitchFamily="34" charset="0"/>
                <a:cs typeface="Arial" panose="020B0604020202020204" pitchFamily="34" charset="0"/>
              </a:rPr>
              <a:t>Numeracy</a:t>
            </a:r>
          </a:p>
          <a:p>
            <a:pPr lvl="0"/>
            <a:r>
              <a:rPr lang="en-GB" dirty="0">
                <a:solidFill>
                  <a:schemeClr val="tx1"/>
                </a:solidFill>
                <a:latin typeface="Arial" panose="020B0604020202020204" pitchFamily="34" charset="0"/>
                <a:cs typeface="Arial" panose="020B0604020202020204" pitchFamily="34" charset="0"/>
              </a:rPr>
              <a:t>Literacy</a:t>
            </a:r>
          </a:p>
        </p:txBody>
      </p:sp>
      <p:sp>
        <p:nvSpPr>
          <p:cNvPr id="8" name="Rectangle 7">
            <a:extLst>
              <a:ext uri="{FF2B5EF4-FFF2-40B4-BE49-F238E27FC236}">
                <a16:creationId xmlns:a16="http://schemas.microsoft.com/office/drawing/2014/main" id="{627D05CC-27AB-46EF-9FD4-635C2753D9AB}"/>
              </a:ext>
            </a:extLst>
          </p:cNvPr>
          <p:cNvSpPr/>
          <p:nvPr/>
        </p:nvSpPr>
        <p:spPr>
          <a:xfrm>
            <a:off x="3957959" y="4226553"/>
            <a:ext cx="3270738" cy="1585353"/>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Arial" panose="020B0604020202020204" pitchFamily="34" charset="0"/>
                <a:cs typeface="Arial" panose="020B0604020202020204" pitchFamily="34" charset="0"/>
              </a:rPr>
              <a:t>Technical/Vocational Skills</a:t>
            </a:r>
          </a:p>
          <a:p>
            <a:pPr lvl="0"/>
            <a:r>
              <a:rPr lang="en-GB" dirty="0">
                <a:solidFill>
                  <a:schemeClr val="tx1"/>
                </a:solidFill>
                <a:latin typeface="Arial" panose="020B0604020202020204" pitchFamily="34" charset="0"/>
                <a:cs typeface="Arial" panose="020B0604020202020204" pitchFamily="34" charset="0"/>
              </a:rPr>
              <a:t>Job specific</a:t>
            </a:r>
          </a:p>
          <a:p>
            <a:pPr lvl="0"/>
            <a:r>
              <a:rPr lang="en-GB" dirty="0">
                <a:solidFill>
                  <a:schemeClr val="tx1"/>
                </a:solidFill>
                <a:latin typeface="Arial" panose="020B0604020202020204" pitchFamily="34" charset="0"/>
                <a:cs typeface="Arial" panose="020B0604020202020204" pitchFamily="34" charset="0"/>
              </a:rPr>
              <a:t>Technical and practical</a:t>
            </a:r>
          </a:p>
          <a:p>
            <a:pPr lvl="0"/>
            <a:r>
              <a:rPr lang="en-GB" dirty="0">
                <a:solidFill>
                  <a:schemeClr val="tx1"/>
                </a:solidFill>
                <a:latin typeface="Arial" panose="020B0604020202020204" pitchFamily="34" charset="0"/>
                <a:cs typeface="Arial" panose="020B0604020202020204" pitchFamily="34" charset="0"/>
              </a:rPr>
              <a:t>Higher digital skills</a:t>
            </a:r>
          </a:p>
          <a:p>
            <a:pPr lvl="0"/>
            <a:r>
              <a:rPr lang="en-GB" dirty="0">
                <a:solidFill>
                  <a:schemeClr val="tx1"/>
                </a:solidFill>
                <a:latin typeface="Arial" panose="020B0604020202020204" pitchFamily="34" charset="0"/>
                <a:cs typeface="Arial" panose="020B0604020202020204" pitchFamily="34" charset="0"/>
              </a:rPr>
              <a:t>Customer relationships</a:t>
            </a:r>
          </a:p>
        </p:txBody>
      </p:sp>
    </p:spTree>
    <p:extLst>
      <p:ext uri="{BB962C8B-B14F-4D97-AF65-F5344CB8AC3E}">
        <p14:creationId xmlns:p14="http://schemas.microsoft.com/office/powerpoint/2010/main" val="421296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theme/theme1.xml><?xml version="1.0" encoding="utf-8"?>
<a:theme xmlns:a="http://schemas.openxmlformats.org/drawingml/2006/main" name="SEMLEP CORE">
  <a:themeElements>
    <a:clrScheme name="SEMLEP Autumn 2017">
      <a:dk1>
        <a:sysClr val="windowText" lastClr="000000"/>
      </a:dk1>
      <a:lt1>
        <a:sysClr val="window" lastClr="FFFFFF"/>
      </a:lt1>
      <a:dk2>
        <a:srgbClr val="44546A"/>
      </a:dk2>
      <a:lt2>
        <a:srgbClr val="E7E6E6"/>
      </a:lt2>
      <a:accent1>
        <a:srgbClr val="42959D"/>
      </a:accent1>
      <a:accent2>
        <a:srgbClr val="4D5357"/>
      </a:accent2>
      <a:accent3>
        <a:srgbClr val="92D400"/>
      </a:accent3>
      <a:accent4>
        <a:srgbClr val="A12089"/>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SEMLEP Autumn 2017">
      <a:dk1>
        <a:sysClr val="windowText" lastClr="000000"/>
      </a:dk1>
      <a:lt1>
        <a:sysClr val="window" lastClr="FFFFFF"/>
      </a:lt1>
      <a:dk2>
        <a:srgbClr val="44546A"/>
      </a:dk2>
      <a:lt2>
        <a:srgbClr val="E7E6E6"/>
      </a:lt2>
      <a:accent1>
        <a:srgbClr val="42959D"/>
      </a:accent1>
      <a:accent2>
        <a:srgbClr val="4D5357"/>
      </a:accent2>
      <a:accent3>
        <a:srgbClr val="92D400"/>
      </a:accent3>
      <a:accent4>
        <a:srgbClr val="A12089"/>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CA8308745D9945B453B58C7F54BC35" ma:contentTypeVersion="13" ma:contentTypeDescription="Create a new document." ma:contentTypeScope="" ma:versionID="8e6e4ebe5d1d603286fb378f1d56d0cf">
  <xsd:schema xmlns:xsd="http://www.w3.org/2001/XMLSchema" xmlns:xs="http://www.w3.org/2001/XMLSchema" xmlns:p="http://schemas.microsoft.com/office/2006/metadata/properties" xmlns:ns2="4a05aac9-83a7-45fa-8ac0-41a32b4d4742" xmlns:ns3="b8219238-0f59-4826-9598-8439db40453c" targetNamespace="http://schemas.microsoft.com/office/2006/metadata/properties" ma:root="true" ma:fieldsID="418c4f0e2cc075f1c3b79e6d5c232cf8" ns2:_="" ns3:_="">
    <xsd:import namespace="4a05aac9-83a7-45fa-8ac0-41a32b4d4742"/>
    <xsd:import namespace="b8219238-0f59-4826-9598-8439db40453c"/>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05aac9-83a7-45fa-8ac0-41a32b4d474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8219238-0f59-4826-9598-8439db40453c"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8788B2-894F-4C26-9A05-E993C7B2278D}">
  <ds:schemaRefs>
    <ds:schemaRef ds:uri="http://purl.org/dc/terms/"/>
    <ds:schemaRef ds:uri="http://schemas.openxmlformats.org/package/2006/metadata/core-properties"/>
    <ds:schemaRef ds:uri="4a05aac9-83a7-45fa-8ac0-41a32b4d4742"/>
    <ds:schemaRef ds:uri="http://schemas.microsoft.com/office/2006/documentManagement/types"/>
    <ds:schemaRef ds:uri="http://schemas.microsoft.com/office/infopath/2007/PartnerControls"/>
    <ds:schemaRef ds:uri="b8219238-0f59-4826-9598-8439db40453c"/>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D9E701DD-253F-4DD6-BC42-6B3249CE7424}">
  <ds:schemaRefs>
    <ds:schemaRef ds:uri="http://schemas.microsoft.com/sharepoint/v3/contenttype/forms"/>
  </ds:schemaRefs>
</ds:datastoreItem>
</file>

<file path=customXml/itemProps3.xml><?xml version="1.0" encoding="utf-8"?>
<ds:datastoreItem xmlns:ds="http://schemas.openxmlformats.org/officeDocument/2006/customXml" ds:itemID="{99950C59-4F36-4EF7-BF6A-59A7DAF46F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05aac9-83a7-45fa-8ac0-41a32b4d4742"/>
    <ds:schemaRef ds:uri="b8219238-0f59-4826-9598-8439db4045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2676</TotalTime>
  <Words>2389</Words>
  <Application>Microsoft Office PowerPoint</Application>
  <PresentationFormat>On-screen Show (4:3)</PresentationFormat>
  <Paragraphs>465</Paragraphs>
  <Slides>17</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Calibri Light</vt:lpstr>
      <vt:lpstr>Courier New</vt:lpstr>
      <vt:lpstr>HelveticaNeue MediumCond</vt:lpstr>
      <vt:lpstr>Symbol</vt:lpstr>
      <vt:lpstr>SEMLEP CORE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Thompson</dc:creator>
  <cp:lastModifiedBy>Paul Thompson</cp:lastModifiedBy>
  <cp:revision>184</cp:revision>
  <cp:lastPrinted>2017-01-17T16:47:48Z</cp:lastPrinted>
  <dcterms:created xsi:type="dcterms:W3CDTF">2017-01-10T14:45:05Z</dcterms:created>
  <dcterms:modified xsi:type="dcterms:W3CDTF">2019-09-24T09:22:54Z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0x0101002FCA8308745D9945B453B58C7F54BC35</vt:lpwstr>
  </property>
</Properties>
</file>